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sldIdLst>
    <p:sldId id="261" r:id="rId2"/>
    <p:sldId id="262" r:id="rId3"/>
    <p:sldId id="264" r:id="rId4"/>
    <p:sldId id="265" r:id="rId5"/>
    <p:sldId id="266" r:id="rId6"/>
    <p:sldId id="267" r:id="rId7"/>
    <p:sldId id="268" r:id="rId8"/>
    <p:sldId id="269" r:id="rId9"/>
    <p:sldId id="270" r:id="rId10"/>
    <p:sldId id="271" r:id="rId11"/>
    <p:sldId id="324" r:id="rId12"/>
    <p:sldId id="325" r:id="rId13"/>
    <p:sldId id="272" r:id="rId14"/>
    <p:sldId id="273" r:id="rId15"/>
    <p:sldId id="274" r:id="rId16"/>
    <p:sldId id="275" r:id="rId17"/>
    <p:sldId id="276" r:id="rId18"/>
    <p:sldId id="277" r:id="rId19"/>
    <p:sldId id="278" r:id="rId20"/>
    <p:sldId id="279" r:id="rId21"/>
    <p:sldId id="280" r:id="rId22"/>
    <p:sldId id="281" r:id="rId23"/>
    <p:sldId id="282" r:id="rId24"/>
    <p:sldId id="321" r:id="rId25"/>
    <p:sldId id="283" r:id="rId26"/>
    <p:sldId id="322" r:id="rId27"/>
    <p:sldId id="290" r:id="rId28"/>
    <p:sldId id="291" r:id="rId29"/>
    <p:sldId id="292" r:id="rId30"/>
    <p:sldId id="293" r:id="rId31"/>
    <p:sldId id="295" r:id="rId32"/>
    <p:sldId id="294" r:id="rId33"/>
    <p:sldId id="296" r:id="rId34"/>
    <p:sldId id="297" r:id="rId35"/>
    <p:sldId id="326" r:id="rId36"/>
    <p:sldId id="327" r:id="rId37"/>
    <p:sldId id="298" r:id="rId38"/>
    <p:sldId id="299" r:id="rId39"/>
    <p:sldId id="328" r:id="rId40"/>
    <p:sldId id="329" r:id="rId41"/>
    <p:sldId id="300" r:id="rId42"/>
    <p:sldId id="301" r:id="rId43"/>
    <p:sldId id="330" r:id="rId44"/>
    <p:sldId id="331" r:id="rId45"/>
    <p:sldId id="302" r:id="rId46"/>
    <p:sldId id="303" r:id="rId47"/>
    <p:sldId id="304" r:id="rId48"/>
    <p:sldId id="305" r:id="rId49"/>
    <p:sldId id="320"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A1F"/>
    <a:srgbClr val="9EFF29"/>
    <a:srgbClr val="0000CC"/>
    <a:srgbClr val="FF2549"/>
    <a:srgbClr val="007033"/>
    <a:srgbClr val="003635"/>
    <a:srgbClr val="D6370C"/>
    <a:srgbClr val="1D3A00"/>
    <a:srgbClr val="FF856D"/>
    <a:srgbClr val="005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922" autoAdjust="0"/>
  </p:normalViewPr>
  <p:slideViewPr>
    <p:cSldViewPr snapToGrid="0">
      <p:cViewPr>
        <p:scale>
          <a:sx n="110" d="100"/>
          <a:sy n="110" d="100"/>
        </p:scale>
        <p:origin x="-1644" y="-75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3459DD0D-C508-4E4C-963A-B0E5EE683AD0}" type="slidenum">
              <a:rPr lang="bg-BG" smtClean="0"/>
              <a:pPr>
                <a:defRPr/>
              </a:pPr>
              <a:t>6</a:t>
            </a:fld>
            <a:endParaRPr lang="bg-BG"/>
          </a:p>
        </p:txBody>
      </p:sp>
    </p:spTree>
    <p:extLst>
      <p:ext uri="{BB962C8B-B14F-4D97-AF65-F5344CB8AC3E}">
        <p14:creationId xmlns:p14="http://schemas.microsoft.com/office/powerpoint/2010/main" val="126246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smtClean="0"/>
              <a:t>Уводът в анестезия е един от най-критичните периоди на самата анестезия. Най-честите усложнения настъпват именно тогава. По време на този много кратък по продължителност период,  пациентът загубва съзнание, спира да диша, осигурява се проходимост на дихателните пътища, започва се провеждането на изкуствена вентилация, стабилизира се хемодинамиката и се поставя в положението , в което ще бъде опериран.</a:t>
            </a:r>
            <a:endParaRPr lang="en-US" altLang="bg-BG" dirty="0" smtClean="0"/>
          </a:p>
        </p:txBody>
      </p:sp>
      <p:sp>
        <p:nvSpPr>
          <p:cNvPr id="532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0D6DB0-35B9-4CD1-9912-B77C66BFBFD4}" type="slidenum">
              <a:rPr lang="bg-BG" altLang="bg-BG" smtClean="0">
                <a:latin typeface="Times New Roman" pitchFamily="18" charset="0"/>
              </a:rPr>
              <a:pPr/>
              <a:t>32</a:t>
            </a:fld>
            <a:endParaRPr lang="bg-BG" altLang="bg-BG"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BIS</a:t>
            </a:r>
            <a:r>
              <a:rPr lang="en-US" baseline="0" dirty="0" smtClean="0"/>
              <a:t> – </a:t>
            </a:r>
            <a:r>
              <a:rPr lang="bg-BG" baseline="0" dirty="0" smtClean="0"/>
              <a:t>Биспектрален индекс – технология за отчитане на дълбочината на анестезия.</a:t>
            </a:r>
            <a:endParaRPr lang="bg-BG" dirty="0"/>
          </a:p>
        </p:txBody>
      </p:sp>
      <p:sp>
        <p:nvSpPr>
          <p:cNvPr id="4" name="Slide Number Placeholder 3"/>
          <p:cNvSpPr>
            <a:spLocks noGrp="1"/>
          </p:cNvSpPr>
          <p:nvPr>
            <p:ph type="sldNum" sz="quarter" idx="10"/>
          </p:nvPr>
        </p:nvSpPr>
        <p:spPr/>
        <p:txBody>
          <a:bodyPr/>
          <a:lstStyle/>
          <a:p>
            <a:pPr>
              <a:defRPr/>
            </a:pPr>
            <a:fld id="{3459DD0D-C508-4E4C-963A-B0E5EE683AD0}" type="slidenum">
              <a:rPr lang="bg-BG" smtClean="0"/>
              <a:pPr>
                <a:defRPr/>
              </a:pPr>
              <a:t>51</a:t>
            </a:fld>
            <a:endParaRPr lang="bg-BG"/>
          </a:p>
        </p:txBody>
      </p:sp>
    </p:spTree>
    <p:extLst>
      <p:ext uri="{BB962C8B-B14F-4D97-AF65-F5344CB8AC3E}">
        <p14:creationId xmlns:p14="http://schemas.microsoft.com/office/powerpoint/2010/main" val="107121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SARA</a:t>
            </a:r>
            <a:r>
              <a:rPr lang="bg-BG" dirty="0" smtClean="0"/>
              <a:t> </a:t>
            </a:r>
            <a:r>
              <a:rPr lang="en-US" dirty="0" smtClean="0"/>
              <a:t>(System for Anesthetic and Respiratory Analysis)</a:t>
            </a:r>
          </a:p>
          <a:p>
            <a:endParaRPr lang="bg-BG" dirty="0"/>
          </a:p>
        </p:txBody>
      </p:sp>
      <p:sp>
        <p:nvSpPr>
          <p:cNvPr id="4" name="Slide Number Placeholder 3"/>
          <p:cNvSpPr>
            <a:spLocks noGrp="1"/>
          </p:cNvSpPr>
          <p:nvPr>
            <p:ph type="sldNum" sz="quarter" idx="10"/>
          </p:nvPr>
        </p:nvSpPr>
        <p:spPr/>
        <p:txBody>
          <a:bodyPr/>
          <a:lstStyle/>
          <a:p>
            <a:pPr>
              <a:defRPr/>
            </a:pPr>
            <a:fld id="{3459DD0D-C508-4E4C-963A-B0E5EE683AD0}" type="slidenum">
              <a:rPr lang="bg-BG" smtClean="0"/>
              <a:pPr>
                <a:defRPr/>
              </a:pPr>
              <a:t>53</a:t>
            </a:fld>
            <a:endParaRPr lang="bg-BG"/>
          </a:p>
        </p:txBody>
      </p:sp>
    </p:spTree>
    <p:extLst>
      <p:ext uri="{BB962C8B-B14F-4D97-AF65-F5344CB8AC3E}">
        <p14:creationId xmlns:p14="http://schemas.microsoft.com/office/powerpoint/2010/main" val="10105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3459DD0D-C508-4E4C-963A-B0E5EE683AD0}" type="slidenum">
              <a:rPr lang="bg-BG" smtClean="0"/>
              <a:pPr>
                <a:defRPr/>
              </a:pPr>
              <a:t>9</a:t>
            </a:fld>
            <a:endParaRPr lang="bg-BG"/>
          </a:p>
        </p:txBody>
      </p:sp>
    </p:spTree>
    <p:extLst>
      <p:ext uri="{BB962C8B-B14F-4D97-AF65-F5344CB8AC3E}">
        <p14:creationId xmlns:p14="http://schemas.microsoft.com/office/powerpoint/2010/main" val="47106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r>
              <a:rPr lang="ru-RU" dirty="0" smtClean="0"/>
              <a:t>Балансираната обща анестезия, най-често срещаната стратегия, включва прилагането на различни медикаменти</a:t>
            </a:r>
            <a:r>
              <a:rPr lang="ru-RU" baseline="0" dirty="0" smtClean="0"/>
              <a:t> и техники</a:t>
            </a:r>
            <a:r>
              <a:rPr lang="ru-RU" dirty="0" smtClean="0"/>
              <a:t> заедно, за да се създаде състояние на анестезия. Балансираната обща анестезия използва минималното количество от различни медикаменти, отколкото ако лекарството се прилага самостоятелно, като по този начин увеличава вероятността от желаните му ефекти и намалява вероятността от странични ефекти. За да се управлява ноцицепцията интраоперативно и болката следоперативно, съвременната практика на балансирана обща анестезия разчита почти изключително на опиоиди. Докато опиоидите са най-ефективните антиноцицептивни средства, те имат нежелани странични ефекти. Освен това свръхзависимостта от опиоиди допринесе за опиоидната епидемия в Съединените щати. Подтикната от загриженост за употребата на опиоиди, балансираните стратегии за обща анестезия сега използват повече средства за създаване на анестетично състояние. Съгласно тези подходи, наречени „мултимодална обща анестезия“, допълнителните лекарства могат да включват средства със специфични цели на централната нервна система като дексмедетомидин и такива с по-малко специфични цели, като магнезий. Постулира се, че използването на повече средства в по-малки дози допълнително увеличава желаните ефекти, като в същото време минимизира страничните ефекти. Въпреки че изглежда, че този подход максимизира съотношението полза/страничен ефект, не е предвидена рационална стратегия за избор на комбинации от лекарства. Ноцицепцията, предизвикана от операцията, е основната причина за поставяне на пациент в състояние на обща анестезия. Следователно, всяка рационална стратегия трябва да се съсредоточи върху контрола на ноцицепцията интраоперативно и контрола на болката следоперативно.</a:t>
            </a:r>
            <a:r>
              <a:rPr lang="ru-RU" baseline="0" dirty="0" smtClean="0"/>
              <a:t> </a:t>
            </a:r>
            <a:r>
              <a:rPr lang="ru-RU" dirty="0" smtClean="0"/>
              <a:t>Предлагаме рационална стратегия за мултимодална обща анестезия, основана на избора на комбинация от агенти, които действат на различни цели в ноцицептивната система за контрол на ноцицепцията интраоперативно и болка в постоперативен период. Тъй като тези средства също намаляват възбудата, дозите на хипнотици и/или инхалаторни етери, необходими за контролиране на безсъзнанието, се намаляват. Ефективното използване на тази стратегия изисква едновременно наблюдение на антиноцицепцията и нивото на безсъзнание.</a:t>
            </a:r>
            <a:endParaRPr lang="bg-BG" dirty="0"/>
          </a:p>
        </p:txBody>
      </p:sp>
      <p:sp>
        <p:nvSpPr>
          <p:cNvPr id="4" name="Slide Number Placeholder 3"/>
          <p:cNvSpPr>
            <a:spLocks noGrp="1"/>
          </p:cNvSpPr>
          <p:nvPr>
            <p:ph type="sldNum" sz="quarter" idx="10"/>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243125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3459DD0D-C508-4E4C-963A-B0E5EE683AD0}" type="slidenum">
              <a:rPr lang="bg-BG" smtClean="0"/>
              <a:pPr>
                <a:defRPr/>
              </a:pPr>
              <a:t>16</a:t>
            </a:fld>
            <a:endParaRPr lang="bg-BG"/>
          </a:p>
        </p:txBody>
      </p:sp>
    </p:spTree>
    <p:extLst>
      <p:ext uri="{BB962C8B-B14F-4D97-AF65-F5344CB8AC3E}">
        <p14:creationId xmlns:p14="http://schemas.microsoft.com/office/powerpoint/2010/main" val="154904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55600" indent="0" algn="just">
              <a:buClr>
                <a:srgbClr val="FFFF00"/>
              </a:buClr>
              <a:buFont typeface="Arial" panose="020B0604020202020204" pitchFamily="34" charset="0"/>
              <a:buNone/>
            </a:pPr>
            <a:endParaRPr lang="bg-BG" altLang="bg-BG" dirty="0" smtClean="0"/>
          </a:p>
        </p:txBody>
      </p:sp>
      <p:sp>
        <p:nvSpPr>
          <p:cNvPr id="4" name="Slide Number Placeholder 3"/>
          <p:cNvSpPr>
            <a:spLocks noGrp="1"/>
          </p:cNvSpPr>
          <p:nvPr>
            <p:ph type="sldNum" sz="quarter" idx="10"/>
          </p:nvPr>
        </p:nvSpPr>
        <p:spPr/>
        <p:txBody>
          <a:bodyPr/>
          <a:lstStyle/>
          <a:p>
            <a:fld id="{AF533E96-F078-4B3D-A8F4-F1AF21EBC357}" type="slidenum">
              <a:rPr lang="en-US" smtClean="0"/>
              <a:t>23</a:t>
            </a:fld>
            <a:endParaRPr lang="en-US"/>
          </a:p>
        </p:txBody>
      </p:sp>
    </p:spTree>
    <p:extLst>
      <p:ext uri="{BB962C8B-B14F-4D97-AF65-F5344CB8AC3E}">
        <p14:creationId xmlns:p14="http://schemas.microsoft.com/office/powerpoint/2010/main" val="371400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55600" indent="0" algn="just">
              <a:buClr>
                <a:srgbClr val="FFFF00"/>
              </a:buClr>
              <a:buFont typeface="Arial" panose="020B0604020202020204" pitchFamily="34" charset="0"/>
              <a:buNone/>
            </a:pPr>
            <a:endParaRPr lang="bg-BG" altLang="bg-BG" dirty="0" smtClean="0"/>
          </a:p>
        </p:txBody>
      </p:sp>
      <p:sp>
        <p:nvSpPr>
          <p:cNvPr id="4" name="Slide Number Placeholder 3"/>
          <p:cNvSpPr>
            <a:spLocks noGrp="1"/>
          </p:cNvSpPr>
          <p:nvPr>
            <p:ph type="sldNum" sz="quarter" idx="10"/>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371400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396872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396872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93700" y="692150"/>
            <a:ext cx="6070600" cy="3416300"/>
          </a:xfrm>
          <a:ln cap="flat"/>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bg-BG"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574" y="1703440"/>
            <a:ext cx="8214852" cy="1430594"/>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64576" y="3134033"/>
            <a:ext cx="8207477" cy="678426"/>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6" y="2326213"/>
            <a:ext cx="1463785"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2" y="253834"/>
            <a:ext cx="8259099" cy="763526"/>
          </a:xfrm>
        </p:spPr>
        <p:txBody>
          <a:bodyPr>
            <a:normAutofit/>
          </a:bodyPr>
          <a:lstStyle>
            <a:lvl1pPr algn="l">
              <a:defRPr sz="32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283110"/>
            <a:ext cx="8246069" cy="3495366"/>
          </a:xfrm>
        </p:spPr>
        <p:txBody>
          <a:bodyPr>
            <a:normAutofit/>
          </a:bodyPr>
          <a:lstStyle>
            <a:lvl1pPr marL="342900" indent="-342900" algn="l">
              <a:buFont typeface="Wingdings" panose="05000000000000000000" pitchFamily="2" charset="2"/>
              <a:buChar char="§"/>
              <a:defRPr sz="2400">
                <a:solidFill>
                  <a:schemeClr val="tx1"/>
                </a:solidFill>
              </a:defRPr>
            </a:lvl1pPr>
            <a:lvl2pPr algn="l">
              <a:defRPr sz="2400">
                <a:solidFill>
                  <a:schemeClr val="tx1"/>
                </a:solidFill>
              </a:defRPr>
            </a:lvl2pPr>
            <a:lvl3pPr algn="l">
              <a:defRPr sz="2400">
                <a:solidFill>
                  <a:schemeClr val="tx1"/>
                </a:solidFill>
              </a:defRPr>
            </a:lvl3pPr>
            <a:lvl4pPr algn="l">
              <a:defRPr sz="2400">
                <a:solidFill>
                  <a:schemeClr val="tx1"/>
                </a:solidFill>
              </a:defRPr>
            </a:lvl4pPr>
            <a:lvl5pPr algn="l">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16" y="391789"/>
            <a:ext cx="7070174"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576" y="1125817"/>
            <a:ext cx="7093973"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195" y="249527"/>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2" y="157440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2" y="204680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3" y="1574405"/>
            <a:ext cx="4041774"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3" y="2046802"/>
            <a:ext cx="4041774"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9/18/2022</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images.google.com/url?sa=i&amp;rct=j&amp;q=anesthesia+peripheral+nerve+stimulator&amp;source=images&amp;cd=&amp;cad=rja&amp;docid=lGBlnsVT8wrGpM&amp;tbnid=fhzNEf_zsWf8mM:&amp;ved=0CAUQjRw&amp;url=http://nerveblocks.coma.media-net.de/tutorium/?lang=en_EN&amp;main=1&amp;sub=2&amp;section=content&amp;ei=AJw3UffELoaAqgGaroDoCQ&amp;psig=AFQjCNFcTQ0rRe_6Om0GyYNbDOTZ0ierbQ&amp;ust=1362685304368787"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32735" y="1458299"/>
            <a:ext cx="7425353" cy="2582862"/>
          </a:xfrm>
        </p:spPr>
        <p:txBody>
          <a:bodyPr/>
          <a:lstStyle/>
          <a:p>
            <a:pPr algn="l" eaLnBrk="1" hangingPunct="1"/>
            <a:r>
              <a:rPr lang="bg-BG" altLang="bg-BG" sz="3200" dirty="0" smtClean="0">
                <a:solidFill>
                  <a:schemeClr val="bg1"/>
                </a:solidFill>
                <a:effectLst>
                  <a:outerShdw blurRad="38100" dist="38100" dir="2700000" algn="tl">
                    <a:srgbClr val="000000">
                      <a:alpha val="43137"/>
                    </a:srgbClr>
                  </a:outerShdw>
                </a:effectLst>
              </a:rPr>
              <a:t>ОБЩА АНЕСТЕЗИЯ</a:t>
            </a:r>
            <a:r>
              <a:rPr lang="en-US" altLang="bg-BG" sz="3200" dirty="0" smtClean="0">
                <a:solidFill>
                  <a:schemeClr val="bg1"/>
                </a:solidFill>
                <a:effectLst>
                  <a:outerShdw blurRad="38100" dist="38100" dir="2700000" algn="tl">
                    <a:srgbClr val="000000">
                      <a:alpha val="43137"/>
                    </a:srgbClr>
                  </a:outerShdw>
                </a:effectLst>
              </a:rPr>
              <a:t/>
            </a:r>
            <a:br>
              <a:rPr lang="en-US" altLang="bg-BG" sz="3200" dirty="0" smtClean="0">
                <a:solidFill>
                  <a:schemeClr val="bg1"/>
                </a:solidFill>
                <a:effectLst>
                  <a:outerShdw blurRad="38100" dist="38100" dir="2700000" algn="tl">
                    <a:srgbClr val="000000">
                      <a:alpha val="43137"/>
                    </a:srgbClr>
                  </a:outerShdw>
                </a:effectLst>
              </a:rPr>
            </a:br>
            <a:r>
              <a:rPr lang="bg-BG" altLang="bg-BG" sz="3200" dirty="0" smtClean="0">
                <a:solidFill>
                  <a:srgbClr val="FFFF00"/>
                </a:solidFill>
              </a:rPr>
              <a:t/>
            </a:r>
            <a:br>
              <a:rPr lang="bg-BG" altLang="bg-BG" sz="3200" dirty="0" smtClean="0">
                <a:solidFill>
                  <a:srgbClr val="FFFF00"/>
                </a:solidFill>
              </a:rPr>
            </a:br>
            <a:r>
              <a:rPr lang="bg-BG" altLang="bg-BG" sz="2400" dirty="0" smtClean="0">
                <a:solidFill>
                  <a:schemeClr val="bg2"/>
                </a:solidFill>
              </a:rPr>
              <a:t>доцент д-р Господин ДИМОВ, дм</a:t>
            </a:r>
          </a:p>
        </p:txBody>
      </p:sp>
    </p:spTree>
    <p:extLst>
      <p:ext uri="{BB962C8B-B14F-4D97-AF65-F5344CB8AC3E}">
        <p14:creationId xmlns:p14="http://schemas.microsoft.com/office/powerpoint/2010/main" val="2015449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CD927E-A39C-49E5-935A-A7967C9DB3BA}" type="slidenum">
              <a:rPr lang="bg-BG" altLang="bg-BG" sz="1000"/>
              <a:pPr algn="r" eaLnBrk="1" hangingPunct="1"/>
              <a:t>10</a:t>
            </a:fld>
            <a:endParaRPr lang="bg-BG" altLang="bg-BG" sz="1000"/>
          </a:p>
        </p:txBody>
      </p:sp>
      <p:sp>
        <p:nvSpPr>
          <p:cNvPr id="7171" name="Rectangle 2"/>
          <p:cNvSpPr>
            <a:spLocks noGrp="1" noChangeArrowheads="1"/>
          </p:cNvSpPr>
          <p:nvPr>
            <p:ph type="title"/>
          </p:nvPr>
        </p:nvSpPr>
        <p:spPr>
          <a:xfrm>
            <a:off x="338934" y="176198"/>
            <a:ext cx="8259099" cy="763526"/>
          </a:xfrm>
        </p:spPr>
        <p:txBody>
          <a:bodyPr>
            <a:noAutofit/>
          </a:bodyPr>
          <a:lstStyle/>
          <a:p>
            <a:pPr eaLnBrk="1" hangingPunct="1"/>
            <a:r>
              <a:rPr lang="bg-BG" altLang="bg-BG" dirty="0" smtClean="0"/>
              <a:t>Изборът на анестезията</a:t>
            </a:r>
            <a:br>
              <a:rPr lang="bg-BG" altLang="bg-BG" dirty="0" smtClean="0"/>
            </a:br>
            <a:r>
              <a:rPr lang="bg-BG" altLang="bg-BG" dirty="0" smtClean="0"/>
              <a:t>се определя от</a:t>
            </a:r>
          </a:p>
        </p:txBody>
      </p:sp>
      <p:sp>
        <p:nvSpPr>
          <p:cNvPr id="7172" name="Rectangle 3"/>
          <p:cNvSpPr>
            <a:spLocks noGrp="1" noChangeArrowheads="1"/>
          </p:cNvSpPr>
          <p:nvPr>
            <p:ph type="body" idx="1"/>
          </p:nvPr>
        </p:nvSpPr>
        <p:spPr>
          <a:xfrm>
            <a:off x="405442" y="1605592"/>
            <a:ext cx="7900988" cy="2026444"/>
          </a:xfrm>
        </p:spPr>
        <p:txBody>
          <a:bodyPr>
            <a:noAutofit/>
          </a:bodyPr>
          <a:lstStyle/>
          <a:p>
            <a:pPr algn="just" eaLnBrk="1" hangingPunct="1"/>
            <a:r>
              <a:rPr lang="bg-BG" altLang="bg-BG" dirty="0" smtClean="0"/>
              <a:t>Особеностите на планираната процедура и нейната продължителност</a:t>
            </a:r>
          </a:p>
          <a:p>
            <a:pPr algn="just" eaLnBrk="1" hangingPunct="1"/>
            <a:r>
              <a:rPr lang="bg-BG" altLang="bg-BG" dirty="0" smtClean="0"/>
              <a:t>Положението на пациента по време на операцията</a:t>
            </a:r>
          </a:p>
          <a:p>
            <a:pPr algn="just" eaLnBrk="1" hangingPunct="1"/>
            <a:r>
              <a:rPr lang="bg-BG" altLang="bg-BG" dirty="0" smtClean="0"/>
              <a:t>Възрастта, ръста и теглото на пациента</a:t>
            </a:r>
          </a:p>
          <a:p>
            <a:pPr algn="just" eaLnBrk="1" hangingPunct="1"/>
            <a:r>
              <a:rPr lang="bg-BG" altLang="bg-BG" dirty="0" smtClean="0"/>
              <a:t>Психо-емоционалния и соматичен статус</a:t>
            </a:r>
          </a:p>
          <a:p>
            <a:pPr algn="just" eaLnBrk="1" hangingPunct="1"/>
            <a:r>
              <a:rPr lang="bg-BG" altLang="bg-BG" dirty="0" smtClean="0"/>
              <a:t>Съпътстващата патология</a:t>
            </a:r>
          </a:p>
        </p:txBody>
      </p:sp>
    </p:spTree>
    <p:extLst>
      <p:ext uri="{BB962C8B-B14F-4D97-AF65-F5344CB8AC3E}">
        <p14:creationId xmlns:p14="http://schemas.microsoft.com/office/powerpoint/2010/main" val="101139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dirty="0" smtClean="0"/>
              <a:t>Анестезия</a:t>
            </a:r>
            <a:endParaRPr lang="bg-BG" dirty="0"/>
          </a:p>
        </p:txBody>
      </p:sp>
      <p:sp>
        <p:nvSpPr>
          <p:cNvPr id="3" name="Content Placeholder 2"/>
          <p:cNvSpPr>
            <a:spLocks noGrp="1"/>
          </p:cNvSpPr>
          <p:nvPr>
            <p:ph idx="1"/>
          </p:nvPr>
        </p:nvSpPr>
        <p:spPr/>
        <p:txBody>
          <a:bodyPr>
            <a:normAutofit fontScale="92500" lnSpcReduction="10000"/>
          </a:bodyPr>
          <a:lstStyle/>
          <a:p>
            <a:r>
              <a:rPr lang="bg-BG" dirty="0" smtClean="0"/>
              <a:t>Местна анестезия:</a:t>
            </a:r>
          </a:p>
          <a:p>
            <a:pPr lvl="1"/>
            <a:r>
              <a:rPr lang="bg-BG" dirty="0" smtClean="0"/>
              <a:t>Локална анестезия:</a:t>
            </a:r>
          </a:p>
          <a:p>
            <a:pPr lvl="2"/>
            <a:r>
              <a:rPr lang="bg-BG" dirty="0" smtClean="0"/>
              <a:t>Топикална</a:t>
            </a:r>
          </a:p>
          <a:p>
            <a:pPr lvl="2"/>
            <a:r>
              <a:rPr lang="bg-BG" dirty="0" smtClean="0"/>
              <a:t>Инф</a:t>
            </a:r>
            <a:r>
              <a:rPr lang="bg-BG" dirty="0"/>
              <a:t>и</a:t>
            </a:r>
            <a:r>
              <a:rPr lang="bg-BG" dirty="0" smtClean="0"/>
              <a:t>лтрационна</a:t>
            </a:r>
            <a:endParaRPr lang="bg-BG" dirty="0" smtClean="0"/>
          </a:p>
          <a:p>
            <a:pPr lvl="1"/>
            <a:r>
              <a:rPr lang="bg-BG" dirty="0" smtClean="0"/>
              <a:t>Регионална анестезия:</a:t>
            </a:r>
          </a:p>
          <a:p>
            <a:pPr lvl="2"/>
            <a:r>
              <a:rPr lang="bg-BG" dirty="0" smtClean="0"/>
              <a:t>Спинална</a:t>
            </a:r>
          </a:p>
          <a:p>
            <a:pPr lvl="2"/>
            <a:r>
              <a:rPr lang="bg-BG" dirty="0" smtClean="0"/>
              <a:t>Епидурална</a:t>
            </a:r>
          </a:p>
          <a:p>
            <a:pPr lvl="2"/>
            <a:r>
              <a:rPr lang="bg-BG" dirty="0" smtClean="0"/>
              <a:t>Нервни блокове</a:t>
            </a:r>
          </a:p>
          <a:p>
            <a:pPr lvl="2"/>
            <a:r>
              <a:rPr lang="bg-BG" dirty="0" smtClean="0"/>
              <a:t>Интравенозна регионална</a:t>
            </a:r>
            <a:endParaRPr lang="bg-BG" dirty="0"/>
          </a:p>
        </p:txBody>
      </p:sp>
    </p:spTree>
    <p:extLst>
      <p:ext uri="{BB962C8B-B14F-4D97-AF65-F5344CB8AC3E}">
        <p14:creationId xmlns:p14="http://schemas.microsoft.com/office/powerpoint/2010/main" val="3853013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Терминология</a:t>
            </a:r>
            <a:endParaRPr lang="bg-BG" dirty="0"/>
          </a:p>
        </p:txBody>
      </p:sp>
      <p:sp>
        <p:nvSpPr>
          <p:cNvPr id="3" name="Content Placeholder 2"/>
          <p:cNvSpPr>
            <a:spLocks noGrp="1"/>
          </p:cNvSpPr>
          <p:nvPr>
            <p:ph idx="1"/>
          </p:nvPr>
        </p:nvSpPr>
        <p:spPr/>
        <p:txBody>
          <a:bodyPr>
            <a:normAutofit/>
          </a:bodyPr>
          <a:lstStyle/>
          <a:p>
            <a:r>
              <a:rPr lang="bg-BG" dirty="0" smtClean="0"/>
              <a:t>Обща анестезия:</a:t>
            </a:r>
          </a:p>
          <a:p>
            <a:pPr lvl="1"/>
            <a:r>
              <a:rPr lang="bg-BG" dirty="0" smtClean="0"/>
              <a:t>Тотална Инхалационна</a:t>
            </a:r>
          </a:p>
          <a:p>
            <a:pPr lvl="1"/>
            <a:r>
              <a:rPr lang="bg-BG" dirty="0"/>
              <a:t>Тотална Интравенозна</a:t>
            </a:r>
          </a:p>
          <a:p>
            <a:pPr lvl="1"/>
            <a:r>
              <a:rPr lang="bg-BG" dirty="0" smtClean="0"/>
              <a:t>Балансирана:</a:t>
            </a:r>
          </a:p>
          <a:p>
            <a:pPr lvl="2"/>
            <a:r>
              <a:rPr lang="bg-BG" dirty="0" smtClean="0"/>
              <a:t>Инхалационна</a:t>
            </a:r>
          </a:p>
          <a:p>
            <a:pPr lvl="2"/>
            <a:r>
              <a:rPr lang="bg-BG" dirty="0" smtClean="0"/>
              <a:t>Венозна</a:t>
            </a:r>
          </a:p>
          <a:p>
            <a:pPr lvl="2"/>
            <a:r>
              <a:rPr lang="bg-BG" dirty="0" smtClean="0"/>
              <a:t>Комбинирана</a:t>
            </a:r>
          </a:p>
        </p:txBody>
      </p:sp>
    </p:spTree>
    <p:extLst>
      <p:ext uri="{BB962C8B-B14F-4D97-AF65-F5344CB8AC3E}">
        <p14:creationId xmlns:p14="http://schemas.microsoft.com/office/powerpoint/2010/main" val="118374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CD927E-A39C-49E5-935A-A7967C9DB3BA}" type="slidenum">
              <a:rPr lang="bg-BG" altLang="bg-BG" sz="1000"/>
              <a:pPr algn="r" eaLnBrk="1" hangingPunct="1"/>
              <a:t>13</a:t>
            </a:fld>
            <a:endParaRPr lang="bg-BG" altLang="bg-BG" sz="1000"/>
          </a:p>
        </p:txBody>
      </p:sp>
      <p:sp>
        <p:nvSpPr>
          <p:cNvPr id="7172" name="Rectangle 3"/>
          <p:cNvSpPr>
            <a:spLocks noGrp="1" noChangeArrowheads="1"/>
          </p:cNvSpPr>
          <p:nvPr>
            <p:ph type="body" idx="1"/>
          </p:nvPr>
        </p:nvSpPr>
        <p:spPr>
          <a:xfrm>
            <a:off x="491708" y="1553833"/>
            <a:ext cx="8382000" cy="2026444"/>
          </a:xfrm>
        </p:spPr>
        <p:txBody>
          <a:bodyPr>
            <a:noAutofit/>
          </a:bodyPr>
          <a:lstStyle/>
          <a:p>
            <a:pPr algn="just" eaLnBrk="1" hangingPunct="1"/>
            <a:r>
              <a:rPr lang="bg-BG" altLang="bg-BG" dirty="0" smtClean="0"/>
              <a:t>Общото състояние на пациента</a:t>
            </a:r>
          </a:p>
          <a:p>
            <a:pPr algn="just" eaLnBrk="1" hangingPunct="1"/>
            <a:r>
              <a:rPr lang="bg-BG" altLang="bg-BG" dirty="0" smtClean="0"/>
              <a:t>Алергичен статус</a:t>
            </a:r>
          </a:p>
          <a:p>
            <a:pPr algn="just" eaLnBrk="1" hangingPunct="1"/>
            <a:r>
              <a:rPr lang="bg-BG" altLang="bg-BG" dirty="0" smtClean="0"/>
              <a:t>Анамнеза за пристрастяване към различни средства</a:t>
            </a:r>
          </a:p>
          <a:p>
            <a:pPr algn="just" eaLnBrk="1" hangingPunct="1"/>
            <a:r>
              <a:rPr lang="bg-BG" altLang="bg-BG" dirty="0" smtClean="0"/>
              <a:t>Спешността на операцията</a:t>
            </a:r>
          </a:p>
          <a:p>
            <a:pPr algn="just" eaLnBrk="1" hangingPunct="1"/>
            <a:r>
              <a:rPr lang="bg-BG" altLang="bg-BG" dirty="0"/>
              <a:t>Характеристиките на </a:t>
            </a:r>
            <a:r>
              <a:rPr lang="bg-BG" altLang="bg-BG" dirty="0" smtClean="0"/>
              <a:t>медицинския екип (анестезиолог, оператор)</a:t>
            </a:r>
            <a:endParaRPr lang="en-US" altLang="bg-BG" dirty="0"/>
          </a:p>
        </p:txBody>
      </p:sp>
      <p:sp>
        <p:nvSpPr>
          <p:cNvPr id="6" name="Rectangle 2"/>
          <p:cNvSpPr>
            <a:spLocks noGrp="1" noChangeArrowheads="1"/>
          </p:cNvSpPr>
          <p:nvPr>
            <p:ph type="title"/>
          </p:nvPr>
        </p:nvSpPr>
        <p:spPr>
          <a:xfrm>
            <a:off x="338934" y="176198"/>
            <a:ext cx="8259099" cy="763526"/>
          </a:xfrm>
        </p:spPr>
        <p:txBody>
          <a:bodyPr>
            <a:noAutofit/>
          </a:bodyPr>
          <a:lstStyle/>
          <a:p>
            <a:pPr eaLnBrk="1" hangingPunct="1"/>
            <a:r>
              <a:rPr lang="bg-BG" altLang="bg-BG" dirty="0" smtClean="0"/>
              <a:t>Изборът на анестезията</a:t>
            </a:r>
            <a:br>
              <a:rPr lang="bg-BG" altLang="bg-BG" dirty="0" smtClean="0"/>
            </a:br>
            <a:r>
              <a:rPr lang="bg-BG" altLang="bg-BG" dirty="0" smtClean="0"/>
              <a:t>се определя от</a:t>
            </a:r>
          </a:p>
        </p:txBody>
      </p:sp>
    </p:spTree>
    <p:extLst>
      <p:ext uri="{BB962C8B-B14F-4D97-AF65-F5344CB8AC3E}">
        <p14:creationId xmlns:p14="http://schemas.microsoft.com/office/powerpoint/2010/main" val="263664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4294967295"/>
          </p:nvPr>
        </p:nvSpPr>
        <p:spPr bwMode="auto">
          <a:xfrm>
            <a:off x="6553200" y="4694926"/>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3F9173-3F8A-4A4E-925B-F104D46258A4}" type="slidenum">
              <a:rPr lang="bg-BG" altLang="bg-BG" sz="1000"/>
              <a:pPr algn="r" eaLnBrk="1" hangingPunct="1"/>
              <a:t>14</a:t>
            </a:fld>
            <a:endParaRPr lang="bg-BG" altLang="bg-BG" sz="1000"/>
          </a:p>
        </p:txBody>
      </p:sp>
      <p:sp>
        <p:nvSpPr>
          <p:cNvPr id="9219" name="Rectangle 2"/>
          <p:cNvSpPr>
            <a:spLocks noGrp="1" noChangeArrowheads="1"/>
          </p:cNvSpPr>
          <p:nvPr>
            <p:ph type="title"/>
          </p:nvPr>
        </p:nvSpPr>
        <p:spPr>
          <a:xfrm>
            <a:off x="356187" y="167570"/>
            <a:ext cx="8259099" cy="763526"/>
          </a:xfrm>
        </p:spPr>
        <p:txBody>
          <a:bodyPr/>
          <a:lstStyle/>
          <a:p>
            <a:pPr eaLnBrk="1" hangingPunct="1"/>
            <a:r>
              <a:rPr lang="bg-BG" altLang="bg-BG" dirty="0" smtClean="0"/>
              <a:t>Определение</a:t>
            </a:r>
          </a:p>
        </p:txBody>
      </p:sp>
      <p:sp>
        <p:nvSpPr>
          <p:cNvPr id="9220" name="Rectangle 3"/>
          <p:cNvSpPr>
            <a:spLocks noGrp="1" noChangeArrowheads="1"/>
          </p:cNvSpPr>
          <p:nvPr>
            <p:ph type="body" idx="1"/>
          </p:nvPr>
        </p:nvSpPr>
        <p:spPr>
          <a:xfrm>
            <a:off x="362309" y="1519327"/>
            <a:ext cx="8229600" cy="2026444"/>
          </a:xfrm>
        </p:spPr>
        <p:txBody>
          <a:bodyPr>
            <a:noAutofit/>
          </a:bodyPr>
          <a:lstStyle/>
          <a:p>
            <a:pPr marL="0" indent="355600" algn="just" eaLnBrk="1" hangingPunct="1">
              <a:buFont typeface="Wingdings" pitchFamily="2" charset="2"/>
              <a:buNone/>
            </a:pPr>
            <a:r>
              <a:rPr lang="bg-BG" altLang="bg-BG" dirty="0" smtClean="0"/>
              <a:t>Анестезията има за цел да позволи всяка една хирургическа, терапевтична, диагностична или друга инвазивна намеса да бъде извършена безболезнено и без това да бъде опасно за пациента.</a:t>
            </a:r>
            <a:endParaRPr lang="en-US" altLang="bg-BG" dirty="0" smtClean="0"/>
          </a:p>
          <a:p>
            <a:pPr marL="0" indent="355600" algn="just" eaLnBrk="1" hangingPunct="1">
              <a:buNone/>
            </a:pPr>
            <a:r>
              <a:rPr lang="ru-RU" altLang="bg-BG" dirty="0"/>
              <a:t>Това определение се разпростира далеч </a:t>
            </a:r>
            <a:r>
              <a:rPr lang="bg-BG" altLang="bg-BG" dirty="0"/>
              <a:t>н</a:t>
            </a:r>
            <a:r>
              <a:rPr lang="ru-RU" altLang="bg-BG" dirty="0" smtClean="0"/>
              <a:t>ад </a:t>
            </a:r>
            <a:r>
              <a:rPr lang="ru-RU" altLang="bg-BG" dirty="0"/>
              <a:t>обикновения контрол на болката, което е представлявало първоначалния приоритет</a:t>
            </a:r>
            <a:r>
              <a:rPr lang="ru-RU" altLang="bg-BG" dirty="0" smtClean="0"/>
              <a:t>.</a:t>
            </a:r>
            <a:endParaRPr lang="ru-RU" altLang="bg-BG" dirty="0"/>
          </a:p>
        </p:txBody>
      </p:sp>
    </p:spTree>
    <p:extLst>
      <p:ext uri="{BB962C8B-B14F-4D97-AF65-F5344CB8AC3E}">
        <p14:creationId xmlns:p14="http://schemas.microsoft.com/office/powerpoint/2010/main" val="12503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3D0E9B1-E567-4F6C-AD3A-F9CF9D0B6D73}" type="slidenum">
              <a:rPr lang="bg-BG" altLang="bg-BG" sz="1000"/>
              <a:pPr algn="r" eaLnBrk="1" hangingPunct="1"/>
              <a:t>15</a:t>
            </a:fld>
            <a:endParaRPr lang="bg-BG" altLang="bg-BG" sz="1000"/>
          </a:p>
        </p:txBody>
      </p:sp>
      <p:sp>
        <p:nvSpPr>
          <p:cNvPr id="11267" name="Rectangle 2"/>
          <p:cNvSpPr>
            <a:spLocks noGrp="1" noChangeArrowheads="1"/>
          </p:cNvSpPr>
          <p:nvPr>
            <p:ph type="title"/>
          </p:nvPr>
        </p:nvSpPr>
        <p:spPr>
          <a:xfrm>
            <a:off x="382067" y="150320"/>
            <a:ext cx="8259099" cy="763526"/>
          </a:xfrm>
        </p:spPr>
        <p:txBody>
          <a:bodyPr>
            <a:noAutofit/>
          </a:bodyPr>
          <a:lstStyle/>
          <a:p>
            <a:pPr eaLnBrk="1" hangingPunct="1"/>
            <a:r>
              <a:rPr lang="bg-BG" altLang="bg-BG" dirty="0" smtClean="0"/>
              <a:t>Анестезия</a:t>
            </a:r>
            <a:br>
              <a:rPr lang="bg-BG" altLang="bg-BG" dirty="0" smtClean="0"/>
            </a:br>
            <a:r>
              <a:rPr lang="bg-BG" altLang="bg-BG" dirty="0" smtClean="0"/>
              <a:t>(Общо обезболяване)</a:t>
            </a:r>
          </a:p>
        </p:txBody>
      </p:sp>
      <p:sp>
        <p:nvSpPr>
          <p:cNvPr id="11268" name="Rectangle 3"/>
          <p:cNvSpPr>
            <a:spLocks noGrp="1" noChangeArrowheads="1"/>
          </p:cNvSpPr>
          <p:nvPr>
            <p:ph type="body" idx="1"/>
          </p:nvPr>
        </p:nvSpPr>
        <p:spPr>
          <a:xfrm>
            <a:off x="448574" y="1579712"/>
            <a:ext cx="8229600" cy="2026444"/>
          </a:xfrm>
        </p:spPr>
        <p:txBody>
          <a:bodyPr>
            <a:normAutofit lnSpcReduction="10000"/>
          </a:bodyPr>
          <a:lstStyle/>
          <a:p>
            <a:pPr marL="0" indent="357188" algn="just" eaLnBrk="1" hangingPunct="1">
              <a:lnSpc>
                <a:spcPct val="90000"/>
              </a:lnSpc>
              <a:buFont typeface="Wingdings" pitchFamily="2" charset="2"/>
              <a:buNone/>
            </a:pPr>
            <a:r>
              <a:rPr lang="bg-BG" altLang="bg-BG" dirty="0" smtClean="0"/>
              <a:t>Тя се състои в прилагането на медикаменти и/или техники, които водят до </a:t>
            </a:r>
            <a:r>
              <a:rPr lang="bg-BG" altLang="bg-BG" dirty="0" smtClean="0">
                <a:solidFill>
                  <a:srgbClr val="FF0000"/>
                </a:solidFill>
              </a:rPr>
              <a:t>обратима загуба </a:t>
            </a:r>
            <a:r>
              <a:rPr lang="bg-BG" altLang="bg-BG" dirty="0" smtClean="0"/>
              <a:t>на съзнание и всякаква сетивност.</a:t>
            </a:r>
          </a:p>
          <a:p>
            <a:pPr marL="0" indent="357188" algn="just" eaLnBrk="1" hangingPunct="1">
              <a:lnSpc>
                <a:spcPct val="90000"/>
              </a:lnSpc>
              <a:buFont typeface="Wingdings" pitchFamily="2" charset="2"/>
              <a:buNone/>
            </a:pPr>
            <a:r>
              <a:rPr lang="bg-BG" altLang="bg-BG" dirty="0" smtClean="0"/>
              <a:t>Съвременните мощни средства за обезболяване (с изключение на местните аналгетици) винаги и задължително водят до степенни промени и в съзнанието.</a:t>
            </a:r>
          </a:p>
        </p:txBody>
      </p:sp>
    </p:spTree>
    <p:extLst>
      <p:ext uri="{BB962C8B-B14F-4D97-AF65-F5344CB8AC3E}">
        <p14:creationId xmlns:p14="http://schemas.microsoft.com/office/powerpoint/2010/main" val="310171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C1E0D7-49D3-4F32-BB29-1367191DA435}" type="slidenum">
              <a:rPr lang="bg-BG" altLang="bg-BG" sz="1000"/>
              <a:pPr algn="r" eaLnBrk="1" hangingPunct="1"/>
              <a:t>16</a:t>
            </a:fld>
            <a:endParaRPr lang="bg-BG" altLang="bg-BG" sz="1000"/>
          </a:p>
        </p:txBody>
      </p:sp>
      <p:sp>
        <p:nvSpPr>
          <p:cNvPr id="26627" name="Rectangle 2"/>
          <p:cNvSpPr>
            <a:spLocks noGrp="1" noChangeArrowheads="1"/>
          </p:cNvSpPr>
          <p:nvPr>
            <p:ph type="title"/>
          </p:nvPr>
        </p:nvSpPr>
        <p:spPr>
          <a:xfrm>
            <a:off x="373441" y="141690"/>
            <a:ext cx="8259099" cy="763526"/>
          </a:xfrm>
        </p:spPr>
        <p:txBody>
          <a:bodyPr>
            <a:noAutofit/>
          </a:bodyPr>
          <a:lstStyle/>
          <a:p>
            <a:pPr eaLnBrk="1" hangingPunct="1"/>
            <a:r>
              <a:rPr lang="bg-BG" altLang="bg-BG" dirty="0" smtClean="0"/>
              <a:t>Анестезията</a:t>
            </a:r>
            <a:br>
              <a:rPr lang="bg-BG" altLang="bg-BG" dirty="0" smtClean="0"/>
            </a:br>
            <a:r>
              <a:rPr lang="bg-BG" altLang="bg-BG" dirty="0" smtClean="0"/>
              <a:t>трябва да доведе до</a:t>
            </a:r>
          </a:p>
        </p:txBody>
      </p:sp>
      <p:sp>
        <p:nvSpPr>
          <p:cNvPr id="26628" name="Rectangle 3"/>
          <p:cNvSpPr>
            <a:spLocks noGrp="1" noChangeArrowheads="1"/>
          </p:cNvSpPr>
          <p:nvPr>
            <p:ph type="body" idx="1"/>
          </p:nvPr>
        </p:nvSpPr>
        <p:spPr>
          <a:xfrm>
            <a:off x="431319" y="1226029"/>
            <a:ext cx="8229600" cy="2026444"/>
          </a:xfrm>
        </p:spPr>
        <p:txBody>
          <a:bodyPr>
            <a:noAutofit/>
          </a:bodyPr>
          <a:lstStyle/>
          <a:p>
            <a:pPr marL="355600" indent="-355600" eaLnBrk="1" hangingPunct="1"/>
            <a:r>
              <a:rPr lang="bg-BG" altLang="bg-BG" dirty="0" smtClean="0"/>
              <a:t>Хипноза - липса на неприятни усещания</a:t>
            </a:r>
            <a:endParaRPr lang="en-US" altLang="bg-BG" dirty="0" smtClean="0"/>
          </a:p>
          <a:p>
            <a:pPr marL="355600" indent="-355600" eaLnBrk="1" hangingPunct="1"/>
            <a:r>
              <a:rPr lang="bg-BG" altLang="bg-BG" dirty="0" smtClean="0"/>
              <a:t>Амнезия - липса на неприятни спомени</a:t>
            </a:r>
          </a:p>
          <a:p>
            <a:pPr marL="355600" indent="-355600" eaLnBrk="1" hangingPunct="1"/>
            <a:r>
              <a:rPr lang="bg-BG" altLang="bg-BG" dirty="0" smtClean="0"/>
              <a:t>Тотална аналгезия (обезболяване)</a:t>
            </a:r>
          </a:p>
          <a:p>
            <a:pPr marL="355600" indent="-355600" eaLnBrk="1" hangingPunct="1"/>
            <a:r>
              <a:rPr lang="bg-BG" altLang="bg-BG" dirty="0" smtClean="0"/>
              <a:t>Мускулна релаксация и акинезия</a:t>
            </a:r>
          </a:p>
          <a:p>
            <a:pPr marL="355600" indent="-355600" eaLnBrk="1" hangingPunct="1"/>
            <a:r>
              <a:rPr lang="bg-BG" altLang="bg-BG" dirty="0" smtClean="0"/>
              <a:t>Запазен автономен контрол при блокиране на нежеланите рефлекси и реакции – поддържане на физиологична стабилност във функцията на органите и системите.</a:t>
            </a:r>
          </a:p>
          <a:p>
            <a:pPr marL="355600" indent="-355600" eaLnBrk="1" hangingPunct="1"/>
            <a:r>
              <a:rPr lang="bg-BG" altLang="bg-BG" dirty="0" smtClean="0"/>
              <a:t>Поддържане на хомеостазата</a:t>
            </a:r>
          </a:p>
        </p:txBody>
      </p:sp>
    </p:spTree>
    <p:extLst>
      <p:ext uri="{BB962C8B-B14F-4D97-AF65-F5344CB8AC3E}">
        <p14:creationId xmlns:p14="http://schemas.microsoft.com/office/powerpoint/2010/main" val="1698728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BA03AB-D320-4B69-81FA-FCE93B063642}" type="slidenum">
              <a:rPr lang="bg-BG" altLang="bg-BG" sz="1000"/>
              <a:pPr algn="r" eaLnBrk="1" hangingPunct="1"/>
              <a:t>17</a:t>
            </a:fld>
            <a:endParaRPr lang="bg-BG" altLang="bg-BG" sz="1000"/>
          </a:p>
        </p:txBody>
      </p:sp>
      <p:sp>
        <p:nvSpPr>
          <p:cNvPr id="27651" name="Rectangle 7"/>
          <p:cNvSpPr>
            <a:spLocks noGrp="1" noChangeArrowheads="1"/>
          </p:cNvSpPr>
          <p:nvPr>
            <p:ph type="title"/>
          </p:nvPr>
        </p:nvSpPr>
        <p:spPr>
          <a:xfrm>
            <a:off x="278550" y="167570"/>
            <a:ext cx="8259099" cy="763526"/>
          </a:xfrm>
        </p:spPr>
        <p:txBody>
          <a:bodyPr/>
          <a:lstStyle/>
          <a:p>
            <a:pPr eaLnBrk="1" hangingPunct="1"/>
            <a:r>
              <a:rPr lang="bg-BG" altLang="bg-BG" dirty="0" smtClean="0"/>
              <a:t>Компоненти на ОА</a:t>
            </a:r>
          </a:p>
        </p:txBody>
      </p:sp>
      <p:sp>
        <p:nvSpPr>
          <p:cNvPr id="27652" name="Rectangle 8"/>
          <p:cNvSpPr>
            <a:spLocks noChangeArrowheads="1"/>
          </p:cNvSpPr>
          <p:nvPr/>
        </p:nvSpPr>
        <p:spPr bwMode="auto">
          <a:xfrm>
            <a:off x="3657601" y="1457325"/>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bg-BG" sz="2400" dirty="0">
                <a:solidFill>
                  <a:srgbClr val="FFC000"/>
                </a:solidFill>
              </a:rPr>
              <a:t>Х</a:t>
            </a:r>
            <a:r>
              <a:rPr lang="bg-BG" altLang="bg-BG" sz="2400" dirty="0">
                <a:solidFill>
                  <a:srgbClr val="FFC000"/>
                </a:solidFill>
              </a:rPr>
              <a:t>ипноза</a:t>
            </a:r>
            <a:endParaRPr lang="en-US" altLang="bg-BG" sz="2400" dirty="0">
              <a:solidFill>
                <a:srgbClr val="FFC000"/>
              </a:solidFill>
            </a:endParaRPr>
          </a:p>
        </p:txBody>
      </p:sp>
      <p:sp>
        <p:nvSpPr>
          <p:cNvPr id="27653" name="Rectangle 9"/>
          <p:cNvSpPr>
            <a:spLocks noChangeArrowheads="1"/>
          </p:cNvSpPr>
          <p:nvPr/>
        </p:nvSpPr>
        <p:spPr bwMode="auto">
          <a:xfrm>
            <a:off x="5185375" y="3761584"/>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bg-BG" altLang="bg-BG" sz="2400" dirty="0">
                <a:solidFill>
                  <a:srgbClr val="66FF66"/>
                </a:solidFill>
              </a:rPr>
              <a:t>Арефлексия</a:t>
            </a:r>
            <a:endParaRPr lang="en-US" altLang="bg-BG" sz="2400" dirty="0">
              <a:solidFill>
                <a:srgbClr val="66FF66"/>
              </a:solidFill>
            </a:endParaRPr>
          </a:p>
        </p:txBody>
      </p:sp>
      <p:sp>
        <p:nvSpPr>
          <p:cNvPr id="27654" name="Rectangle 10"/>
          <p:cNvSpPr>
            <a:spLocks noChangeArrowheads="1"/>
          </p:cNvSpPr>
          <p:nvPr/>
        </p:nvSpPr>
        <p:spPr bwMode="auto">
          <a:xfrm>
            <a:off x="1207304" y="1885415"/>
            <a:ext cx="1981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bg-BG" altLang="bg-BG" sz="2400" dirty="0"/>
              <a:t>Аналгезия</a:t>
            </a:r>
            <a:endParaRPr lang="en-US" altLang="bg-BG" sz="2400" dirty="0"/>
          </a:p>
        </p:txBody>
      </p:sp>
      <p:sp>
        <p:nvSpPr>
          <p:cNvPr id="27655" name="Rectangle 11"/>
          <p:cNvSpPr>
            <a:spLocks noChangeArrowheads="1"/>
          </p:cNvSpPr>
          <p:nvPr/>
        </p:nvSpPr>
        <p:spPr bwMode="auto">
          <a:xfrm>
            <a:off x="6011864" y="1990918"/>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bg-BG" altLang="bg-BG" sz="2400" dirty="0">
                <a:solidFill>
                  <a:srgbClr val="0000CC"/>
                </a:solidFill>
              </a:rPr>
              <a:t>Мускулна</a:t>
            </a:r>
          </a:p>
          <a:p>
            <a:pPr algn="ctr"/>
            <a:r>
              <a:rPr lang="bg-BG" altLang="bg-BG" sz="2400" dirty="0">
                <a:solidFill>
                  <a:srgbClr val="0000CC"/>
                </a:solidFill>
              </a:rPr>
              <a:t>релаксация</a:t>
            </a:r>
            <a:endParaRPr lang="en-US" altLang="bg-BG" sz="2400" dirty="0">
              <a:solidFill>
                <a:srgbClr val="0000CC"/>
              </a:solidFill>
            </a:endParaRPr>
          </a:p>
        </p:txBody>
      </p:sp>
      <p:sp>
        <p:nvSpPr>
          <p:cNvPr id="215052" name="Rectangle 12"/>
          <p:cNvSpPr>
            <a:spLocks noChangeArrowheads="1"/>
          </p:cNvSpPr>
          <p:nvPr/>
        </p:nvSpPr>
        <p:spPr bwMode="auto">
          <a:xfrm>
            <a:off x="1942378" y="3553007"/>
            <a:ext cx="1981200" cy="1085850"/>
          </a:xfrm>
          <a:prstGeom prst="rect">
            <a:avLst/>
          </a:prstGeom>
          <a:noFill/>
          <a:ln w="12700">
            <a:noFill/>
            <a:miter lim="800000"/>
            <a:headEnd type="none" w="sm" len="sm"/>
            <a:tailEnd type="none" w="sm" len="sm"/>
          </a:ln>
          <a:effectLst/>
        </p:spPr>
        <p:txBody>
          <a:bodyPr wrap="none" anchor="ctr"/>
          <a:lstStyle/>
          <a:p>
            <a:pPr algn="ctr" eaLnBrk="0" hangingPunct="0">
              <a:defRPr/>
            </a:pPr>
            <a:r>
              <a:rPr lang="bg-BG" sz="2400" dirty="0">
                <a:solidFill>
                  <a:schemeClr val="folHlink"/>
                </a:solidFill>
              </a:rPr>
              <a:t>Амнезия</a:t>
            </a:r>
            <a:endParaRPr lang="en-US" sz="2400" dirty="0">
              <a:solidFill>
                <a:schemeClr val="folHlink"/>
              </a:solidFill>
              <a:effectLst>
                <a:outerShdw blurRad="38100" dist="38100" dir="2700000" algn="tl">
                  <a:srgbClr val="FFFFFF"/>
                </a:outerShdw>
              </a:effectLst>
            </a:endParaRPr>
          </a:p>
        </p:txBody>
      </p:sp>
      <p:sp>
        <p:nvSpPr>
          <p:cNvPr id="215053" name="Rectangle 13"/>
          <p:cNvSpPr>
            <a:spLocks noChangeArrowheads="1"/>
          </p:cNvSpPr>
          <p:nvPr/>
        </p:nvSpPr>
        <p:spPr bwMode="auto">
          <a:xfrm>
            <a:off x="3635375" y="2409825"/>
            <a:ext cx="1981200" cy="1085850"/>
          </a:xfrm>
          <a:prstGeom prst="rect">
            <a:avLst/>
          </a:prstGeom>
          <a:noFill/>
          <a:ln w="12700">
            <a:noFill/>
            <a:miter lim="800000"/>
            <a:headEnd type="none" w="sm" len="sm"/>
            <a:tailEnd type="none" w="sm" len="sm"/>
          </a:ln>
          <a:effectLst/>
        </p:spPr>
        <p:txBody>
          <a:bodyPr wrap="none" anchor="ctr"/>
          <a:lstStyle/>
          <a:p>
            <a:pPr algn="ctr" eaLnBrk="0" hangingPunct="0">
              <a:defRPr/>
            </a:pPr>
            <a:r>
              <a:rPr lang="bg-BG" sz="2400" b="1" dirty="0" smtClean="0">
                <a:solidFill>
                  <a:srgbClr val="FF0000"/>
                </a:solidFill>
              </a:rPr>
              <a:t>ОБЩА</a:t>
            </a:r>
          </a:p>
          <a:p>
            <a:pPr algn="ctr" eaLnBrk="0" hangingPunct="0">
              <a:defRPr/>
            </a:pPr>
            <a:r>
              <a:rPr lang="bg-BG" sz="2400" b="1" dirty="0" smtClean="0">
                <a:solidFill>
                  <a:srgbClr val="FF0000"/>
                </a:solidFill>
              </a:rPr>
              <a:t>АНЕСТЕЗИЯ</a:t>
            </a:r>
            <a:endParaRPr lang="en-US" sz="2400" b="1" dirty="0">
              <a:effectLst>
                <a:outerShdw blurRad="38100" dist="38100" dir="2700000" algn="tl">
                  <a:srgbClr val="010199"/>
                </a:outerShdw>
              </a:effectLst>
            </a:endParaRPr>
          </a:p>
        </p:txBody>
      </p:sp>
      <p:sp>
        <p:nvSpPr>
          <p:cNvPr id="27658" name="Oval 14"/>
          <p:cNvSpPr>
            <a:spLocks noChangeArrowheads="1"/>
          </p:cNvSpPr>
          <p:nvPr/>
        </p:nvSpPr>
        <p:spPr bwMode="auto">
          <a:xfrm rot="899706">
            <a:off x="1108075" y="2071690"/>
            <a:ext cx="4719637" cy="156567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bg-BG"/>
          </a:p>
        </p:txBody>
      </p:sp>
      <p:sp>
        <p:nvSpPr>
          <p:cNvPr id="27659" name="Oval 15"/>
          <p:cNvSpPr>
            <a:spLocks noChangeArrowheads="1"/>
          </p:cNvSpPr>
          <p:nvPr/>
        </p:nvSpPr>
        <p:spPr bwMode="auto">
          <a:xfrm rot="-1535609">
            <a:off x="1871665" y="2777730"/>
            <a:ext cx="4006850" cy="1535906"/>
          </a:xfrm>
          <a:prstGeom prst="ellipse">
            <a:avLst/>
          </a:prstGeom>
          <a:noFill/>
          <a:ln w="12700">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bg-BG"/>
          </a:p>
        </p:txBody>
      </p:sp>
      <p:sp>
        <p:nvSpPr>
          <p:cNvPr id="27660" name="Oval 16"/>
          <p:cNvSpPr>
            <a:spLocks noChangeArrowheads="1"/>
          </p:cNvSpPr>
          <p:nvPr/>
        </p:nvSpPr>
        <p:spPr bwMode="auto">
          <a:xfrm rot="1491314">
            <a:off x="3400426" y="2780111"/>
            <a:ext cx="4032251" cy="1465659"/>
          </a:xfrm>
          <a:prstGeom prst="ellipse">
            <a:avLst/>
          </a:prstGeom>
          <a:noFill/>
          <a:ln w="127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bg-BG"/>
          </a:p>
        </p:txBody>
      </p:sp>
      <p:sp>
        <p:nvSpPr>
          <p:cNvPr id="27661" name="Oval 17"/>
          <p:cNvSpPr>
            <a:spLocks noChangeArrowheads="1"/>
          </p:cNvSpPr>
          <p:nvPr/>
        </p:nvSpPr>
        <p:spPr bwMode="auto">
          <a:xfrm>
            <a:off x="3492500" y="1437085"/>
            <a:ext cx="2374900" cy="2160984"/>
          </a:xfrm>
          <a:prstGeom prst="ellipse">
            <a:avLst/>
          </a:prstGeom>
          <a:noFill/>
          <a:ln w="12700">
            <a:solidFill>
              <a:srgbClr val="E9F85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bg-BG"/>
          </a:p>
        </p:txBody>
      </p:sp>
      <p:sp>
        <p:nvSpPr>
          <p:cNvPr id="27662" name="Oval 18"/>
          <p:cNvSpPr>
            <a:spLocks noChangeArrowheads="1"/>
          </p:cNvSpPr>
          <p:nvPr/>
        </p:nvSpPr>
        <p:spPr bwMode="auto">
          <a:xfrm rot="-1039136">
            <a:off x="3443291" y="1926432"/>
            <a:ext cx="4784725" cy="1777604"/>
          </a:xfrm>
          <a:prstGeom prst="ellipse">
            <a:avLst/>
          </a:prstGeom>
          <a:noFill/>
          <a:ln w="12700">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bg-BG"/>
          </a:p>
        </p:txBody>
      </p:sp>
    </p:spTree>
    <p:extLst>
      <p:ext uri="{BB962C8B-B14F-4D97-AF65-F5344CB8AC3E}">
        <p14:creationId xmlns:p14="http://schemas.microsoft.com/office/powerpoint/2010/main" val="1511538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BA742FD-2FF6-4B39-A515-F4C743727556}" type="slidenum">
              <a:rPr lang="bg-BG" altLang="bg-BG" sz="1000"/>
              <a:pPr algn="r" eaLnBrk="1" hangingPunct="1"/>
              <a:t>18</a:t>
            </a:fld>
            <a:endParaRPr lang="bg-BG" altLang="bg-BG" sz="1000"/>
          </a:p>
        </p:txBody>
      </p:sp>
      <p:sp>
        <p:nvSpPr>
          <p:cNvPr id="12291" name="Rectangle 2"/>
          <p:cNvSpPr>
            <a:spLocks noGrp="1" noChangeArrowheads="1"/>
          </p:cNvSpPr>
          <p:nvPr>
            <p:ph type="title"/>
          </p:nvPr>
        </p:nvSpPr>
        <p:spPr>
          <a:xfrm>
            <a:off x="209539" y="176196"/>
            <a:ext cx="8259099" cy="763526"/>
          </a:xfrm>
        </p:spPr>
        <p:txBody>
          <a:bodyPr>
            <a:noAutofit/>
          </a:bodyPr>
          <a:lstStyle/>
          <a:p>
            <a:pPr eaLnBrk="1" hangingPunct="1"/>
            <a:r>
              <a:rPr lang="bg-BG" altLang="bg-BG" dirty="0" smtClean="0"/>
              <a:t>Нетрадиционни техники</a:t>
            </a:r>
            <a:br>
              <a:rPr lang="bg-BG" altLang="bg-BG" dirty="0" smtClean="0"/>
            </a:br>
            <a:r>
              <a:rPr lang="bg-BG" altLang="bg-BG" dirty="0" smtClean="0"/>
              <a:t>на обезболяване</a:t>
            </a:r>
          </a:p>
        </p:txBody>
      </p:sp>
      <p:sp>
        <p:nvSpPr>
          <p:cNvPr id="12292" name="Rectangle 3"/>
          <p:cNvSpPr>
            <a:spLocks noGrp="1" noChangeArrowheads="1"/>
          </p:cNvSpPr>
          <p:nvPr>
            <p:ph type="body" idx="1"/>
          </p:nvPr>
        </p:nvSpPr>
        <p:spPr>
          <a:xfrm>
            <a:off x="456651" y="1491854"/>
            <a:ext cx="7272263" cy="1644848"/>
          </a:xfrm>
        </p:spPr>
        <p:txBody>
          <a:bodyPr>
            <a:normAutofit lnSpcReduction="10000"/>
          </a:bodyPr>
          <a:lstStyle/>
          <a:p>
            <a:pPr eaLnBrk="1" hangingPunct="1"/>
            <a:r>
              <a:rPr lang="bg-BG" altLang="bg-BG" dirty="0" smtClean="0"/>
              <a:t>Хипноанестезия</a:t>
            </a:r>
          </a:p>
          <a:p>
            <a:pPr eaLnBrk="1" hangingPunct="1"/>
            <a:r>
              <a:rPr lang="bg-BG" altLang="bg-BG" dirty="0" smtClean="0"/>
              <a:t>Акупунктура</a:t>
            </a:r>
          </a:p>
          <a:p>
            <a:pPr eaLnBrk="1" hangingPunct="1"/>
            <a:r>
              <a:rPr lang="bg-BG" altLang="bg-BG" dirty="0" smtClean="0"/>
              <a:t>Акупресура</a:t>
            </a:r>
          </a:p>
          <a:p>
            <a:pPr eaLnBrk="1" hangingPunct="1"/>
            <a:r>
              <a:rPr lang="bg-BG" altLang="bg-BG" dirty="0" smtClean="0"/>
              <a:t>Хипотермия</a:t>
            </a:r>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4056"/>
          <a:stretch>
            <a:fillRect/>
          </a:stretch>
        </p:blipFill>
        <p:spPr bwMode="auto">
          <a:xfrm>
            <a:off x="6732593" y="1491854"/>
            <a:ext cx="1597026" cy="1295400"/>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2296" name="Picture 13" descr="ANd9GcSacVeNo_bArfkA_DBphiHULRK1ZZ_gOVm0oiU29e-toMyFo9cJ"/>
          <p:cNvPicPr>
            <a:picLocks noChangeAspect="1" noChangeArrowheads="1"/>
          </p:cNvPicPr>
          <p:nvPr/>
        </p:nvPicPr>
        <p:blipFill>
          <a:blip r:embed="rId3">
            <a:extLst>
              <a:ext uri="{28A0092B-C50C-407E-A947-70E740481C1C}">
                <a14:useLocalDpi xmlns:a14="http://schemas.microsoft.com/office/drawing/2010/main" val="0"/>
              </a:ext>
            </a:extLst>
          </a:blip>
          <a:srcRect r="-5444" b="-9238"/>
          <a:stretch>
            <a:fillRect/>
          </a:stretch>
        </p:blipFill>
        <p:spPr bwMode="auto">
          <a:xfrm>
            <a:off x="6011863" y="3219451"/>
            <a:ext cx="2520949" cy="15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0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53C4892-6F09-44C3-8F6E-3A591996F331}" type="slidenum">
              <a:rPr lang="bg-BG" altLang="bg-BG" sz="1000"/>
              <a:pPr algn="r" eaLnBrk="1" hangingPunct="1"/>
              <a:t>19</a:t>
            </a:fld>
            <a:endParaRPr lang="bg-BG" altLang="bg-BG" sz="1000"/>
          </a:p>
        </p:txBody>
      </p:sp>
      <p:sp>
        <p:nvSpPr>
          <p:cNvPr id="13316" name="Rectangle 3"/>
          <p:cNvSpPr>
            <a:spLocks noGrp="1" noChangeArrowheads="1"/>
          </p:cNvSpPr>
          <p:nvPr>
            <p:ph type="body" idx="1"/>
          </p:nvPr>
        </p:nvSpPr>
        <p:spPr>
          <a:xfrm>
            <a:off x="399319" y="1467570"/>
            <a:ext cx="8229600" cy="2026444"/>
          </a:xfrm>
        </p:spPr>
        <p:txBody>
          <a:bodyPr/>
          <a:lstStyle/>
          <a:p>
            <a:pPr eaLnBrk="1" hangingPunct="1"/>
            <a:r>
              <a:rPr lang="bg-BG" altLang="bg-BG" dirty="0" smtClean="0"/>
              <a:t>Електроаналгезия</a:t>
            </a:r>
          </a:p>
          <a:p>
            <a:pPr eaLnBrk="1" hangingPunct="1"/>
            <a:r>
              <a:rPr lang="bg-BG" altLang="bg-BG" dirty="0" smtClean="0"/>
              <a:t>Електроанестезия</a:t>
            </a:r>
          </a:p>
          <a:p>
            <a:pPr eaLnBrk="1" hangingPunct="1"/>
            <a:r>
              <a:rPr lang="bg-BG" altLang="bg-BG" dirty="0" smtClean="0"/>
              <a:t>TENS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864" y="1707358"/>
            <a:ext cx="2431511" cy="2246637"/>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399320" y="167569"/>
            <a:ext cx="8259099" cy="7635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bg-BG" altLang="bg-BG" dirty="0" smtClean="0"/>
              <a:t>Нетрадиционни техники</a:t>
            </a:r>
            <a:br>
              <a:rPr lang="bg-BG" altLang="bg-BG" dirty="0" smtClean="0"/>
            </a:br>
            <a:r>
              <a:rPr lang="bg-BG" altLang="bg-BG" dirty="0" smtClean="0"/>
              <a:t>на обезболяване</a:t>
            </a:r>
          </a:p>
        </p:txBody>
      </p:sp>
    </p:spTree>
    <p:extLst>
      <p:ext uri="{BB962C8B-B14F-4D97-AF65-F5344CB8AC3E}">
        <p14:creationId xmlns:p14="http://schemas.microsoft.com/office/powerpoint/2010/main" val="3085977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0D6C83-1552-4874-8B13-620862BAEC31}" type="slidenum">
              <a:rPr lang="bg-BG" altLang="bg-BG" sz="1000"/>
              <a:pPr algn="r" eaLnBrk="1" hangingPunct="1"/>
              <a:t>2</a:t>
            </a:fld>
            <a:endParaRPr lang="bg-BG" altLang="bg-BG" sz="1000"/>
          </a:p>
        </p:txBody>
      </p:sp>
      <p:sp>
        <p:nvSpPr>
          <p:cNvPr id="3075" name="Rectangle 2"/>
          <p:cNvSpPr>
            <a:spLocks noGrp="1" noChangeArrowheads="1"/>
          </p:cNvSpPr>
          <p:nvPr>
            <p:ph type="title"/>
          </p:nvPr>
        </p:nvSpPr>
        <p:spPr/>
        <p:txBody>
          <a:bodyPr/>
          <a:lstStyle/>
          <a:p>
            <a:pPr eaLnBrk="1" hangingPunct="1"/>
            <a:r>
              <a:rPr lang="bg-BG" altLang="bg-BG" dirty="0" smtClean="0"/>
              <a:t>Нашите цели</a:t>
            </a:r>
            <a:r>
              <a:rPr lang="en-US" altLang="bg-BG" dirty="0" smtClean="0"/>
              <a:t> </a:t>
            </a:r>
            <a:r>
              <a:rPr lang="bg-BG" altLang="bg-BG" dirty="0" smtClean="0"/>
              <a:t>за днес</a:t>
            </a:r>
          </a:p>
        </p:txBody>
      </p:sp>
      <p:sp>
        <p:nvSpPr>
          <p:cNvPr id="3076" name="Rectangle 3"/>
          <p:cNvSpPr>
            <a:spLocks noGrp="1" noChangeArrowheads="1"/>
          </p:cNvSpPr>
          <p:nvPr>
            <p:ph type="body" idx="1"/>
          </p:nvPr>
        </p:nvSpPr>
        <p:spPr>
          <a:xfrm>
            <a:off x="319178" y="1398560"/>
            <a:ext cx="8435280" cy="2026443"/>
          </a:xfrm>
        </p:spPr>
        <p:txBody>
          <a:bodyPr>
            <a:normAutofit/>
          </a:bodyPr>
          <a:lstStyle/>
          <a:p>
            <a:pPr eaLnBrk="1" hangingPunct="1"/>
            <a:r>
              <a:rPr lang="bg-BG" altLang="bg-BG" dirty="0" smtClean="0"/>
              <a:t>Определение и изисквания към анестезията</a:t>
            </a:r>
          </a:p>
          <a:p>
            <a:pPr eaLnBrk="1" hangingPunct="1"/>
            <a:r>
              <a:rPr lang="bg-BG" altLang="bg-BG" dirty="0" smtClean="0"/>
              <a:t>Видове анестезия</a:t>
            </a:r>
          </a:p>
          <a:p>
            <a:pPr eaLnBrk="1" hangingPunct="1"/>
            <a:r>
              <a:rPr lang="bg-BG" altLang="bg-BG" dirty="0" smtClean="0"/>
              <a:t>Стадии на анестезията</a:t>
            </a:r>
          </a:p>
          <a:p>
            <a:pPr eaLnBrk="1" hangingPunct="1"/>
            <a:r>
              <a:rPr lang="bg-BG" altLang="bg-BG" dirty="0" smtClean="0"/>
              <a:t>Особености на съвременната обща анестезия</a:t>
            </a:r>
          </a:p>
        </p:txBody>
      </p:sp>
    </p:spTree>
    <p:extLst>
      <p:ext uri="{BB962C8B-B14F-4D97-AF65-F5344CB8AC3E}">
        <p14:creationId xmlns:p14="http://schemas.microsoft.com/office/powerpoint/2010/main" val="359700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D43112B-4542-4EA9-A8C9-F6A1C5EAAD06}" type="slidenum">
              <a:rPr lang="bg-BG" altLang="bg-BG" sz="1000"/>
              <a:pPr algn="r" eaLnBrk="1" hangingPunct="1"/>
              <a:t>20</a:t>
            </a:fld>
            <a:endParaRPr lang="bg-BG" altLang="bg-BG" sz="1000"/>
          </a:p>
        </p:txBody>
      </p:sp>
      <p:sp>
        <p:nvSpPr>
          <p:cNvPr id="14339" name="Rectangle 2"/>
          <p:cNvSpPr>
            <a:spLocks noGrp="1" noChangeArrowheads="1"/>
          </p:cNvSpPr>
          <p:nvPr>
            <p:ph type="title"/>
          </p:nvPr>
        </p:nvSpPr>
        <p:spPr/>
        <p:txBody>
          <a:bodyPr/>
          <a:lstStyle/>
          <a:p>
            <a:pPr eaLnBrk="1" hangingPunct="1"/>
            <a:r>
              <a:rPr lang="bg-BG" altLang="bg-BG" smtClean="0"/>
              <a:t>Как действа анестезията</a:t>
            </a:r>
            <a:r>
              <a:rPr lang="en-US" altLang="bg-BG" smtClean="0"/>
              <a:t>?</a:t>
            </a:r>
          </a:p>
        </p:txBody>
      </p:sp>
      <p:sp>
        <p:nvSpPr>
          <p:cNvPr id="14340" name="Rectangle 3"/>
          <p:cNvSpPr>
            <a:spLocks noGrp="1" noChangeArrowheads="1"/>
          </p:cNvSpPr>
          <p:nvPr>
            <p:ph type="body" idx="1"/>
          </p:nvPr>
        </p:nvSpPr>
        <p:spPr>
          <a:xfrm>
            <a:off x="457200" y="2571750"/>
            <a:ext cx="8229600" cy="2026444"/>
          </a:xfrm>
        </p:spPr>
        <p:txBody>
          <a:bodyPr/>
          <a:lstStyle/>
          <a:p>
            <a:pPr eaLnBrk="1" hangingPunct="1"/>
            <a:r>
              <a:rPr lang="bg-BG" altLang="bg-BG" dirty="0" smtClean="0"/>
              <a:t>Не знаем </a:t>
            </a:r>
            <a:r>
              <a:rPr lang="en-US" altLang="bg-BG" dirty="0" smtClean="0"/>
              <a:t>…</a:t>
            </a:r>
          </a:p>
          <a:p>
            <a:pPr eaLnBrk="1" hangingPunct="1"/>
            <a:endParaRPr lang="en-US" altLang="bg-BG" dirty="0" smtClean="0"/>
          </a:p>
        </p:txBody>
      </p:sp>
      <p:pic>
        <p:nvPicPr>
          <p:cNvPr id="14342" name="Picture 11" descr="consciousness-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9" y="1924052"/>
            <a:ext cx="28575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811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176C525-A70B-4828-A5DD-9BB012AB2F96}" type="slidenum">
              <a:rPr lang="bg-BG" altLang="bg-BG" sz="1000"/>
              <a:pPr algn="r" eaLnBrk="1" hangingPunct="1"/>
              <a:t>21</a:t>
            </a:fld>
            <a:endParaRPr lang="bg-BG" altLang="bg-BG" sz="1000"/>
          </a:p>
        </p:txBody>
      </p:sp>
      <p:sp>
        <p:nvSpPr>
          <p:cNvPr id="15363" name="Rectangle 2"/>
          <p:cNvSpPr>
            <a:spLocks noGrp="1" noChangeArrowheads="1"/>
          </p:cNvSpPr>
          <p:nvPr>
            <p:ph type="title"/>
          </p:nvPr>
        </p:nvSpPr>
        <p:spPr>
          <a:xfrm>
            <a:off x="364813" y="193450"/>
            <a:ext cx="8259099" cy="763526"/>
          </a:xfrm>
        </p:spPr>
        <p:txBody>
          <a:bodyPr/>
          <a:lstStyle/>
          <a:p>
            <a:pPr eaLnBrk="1" hangingPunct="1"/>
            <a:r>
              <a:rPr lang="bg-BG" altLang="bg-BG" dirty="0" smtClean="0"/>
              <a:t>Две основни теории</a:t>
            </a:r>
            <a:endParaRPr lang="en-US" altLang="bg-BG" dirty="0" smtClean="0"/>
          </a:p>
        </p:txBody>
      </p:sp>
      <p:sp>
        <p:nvSpPr>
          <p:cNvPr id="15364" name="Rectangle 3"/>
          <p:cNvSpPr>
            <a:spLocks noGrp="1" noChangeArrowheads="1"/>
          </p:cNvSpPr>
          <p:nvPr>
            <p:ph type="body" idx="1"/>
          </p:nvPr>
        </p:nvSpPr>
        <p:spPr>
          <a:xfrm>
            <a:off x="457200" y="2571750"/>
            <a:ext cx="8229600" cy="2026444"/>
          </a:xfrm>
        </p:spPr>
        <p:txBody>
          <a:bodyPr>
            <a:normAutofit fontScale="92500"/>
          </a:bodyPr>
          <a:lstStyle/>
          <a:p>
            <a:pPr marL="355600" indent="-355600" eaLnBrk="1" hangingPunct="1"/>
            <a:r>
              <a:rPr lang="bg-BG" altLang="bg-BG" dirty="0" smtClean="0"/>
              <a:t>Белтъчна теория</a:t>
            </a:r>
            <a:endParaRPr lang="en-US" altLang="bg-BG" dirty="0" smtClean="0"/>
          </a:p>
          <a:p>
            <a:pPr lvl="1" indent="-387350" algn="just" eaLnBrk="1" hangingPunct="1">
              <a:buFont typeface="Arial" charset="0"/>
              <a:buChar char="•"/>
            </a:pPr>
            <a:r>
              <a:rPr lang="bg-BG" altLang="bg-BG" dirty="0" smtClean="0">
                <a:solidFill>
                  <a:srgbClr val="F8F8F8"/>
                </a:solidFill>
              </a:rPr>
              <a:t>Анестетиците се свързват с хидрофобните части на белтъците.</a:t>
            </a:r>
            <a:endParaRPr lang="en-US" altLang="bg-BG" sz="3200" dirty="0" smtClean="0">
              <a:solidFill>
                <a:srgbClr val="F8F8F8"/>
              </a:solidFill>
            </a:endParaRPr>
          </a:p>
          <a:p>
            <a:pPr marL="357188" eaLnBrk="1" hangingPunct="1"/>
            <a:r>
              <a:rPr lang="bg-BG" altLang="bg-BG" dirty="0" smtClean="0">
                <a:solidFill>
                  <a:srgbClr val="F8F8F8"/>
                </a:solidFill>
              </a:rPr>
              <a:t>Липидна теория</a:t>
            </a:r>
            <a:r>
              <a:rPr lang="en-US" altLang="bg-BG" dirty="0" smtClean="0">
                <a:solidFill>
                  <a:srgbClr val="F8F8F8"/>
                </a:solidFill>
              </a:rPr>
              <a:t> (Meyer-Overton)</a:t>
            </a:r>
          </a:p>
          <a:p>
            <a:pPr marL="723900" lvl="1" indent="-368300" algn="just" eaLnBrk="1" hangingPunct="1">
              <a:buFont typeface="Arial" charset="0"/>
              <a:buChar char="•"/>
            </a:pPr>
            <a:r>
              <a:rPr lang="bg-BG" altLang="bg-BG" dirty="0" smtClean="0">
                <a:solidFill>
                  <a:srgbClr val="F8F8F8"/>
                </a:solidFill>
              </a:rPr>
              <a:t>Най-напред се атакуват мастите в клетъчната мембрана.</a:t>
            </a:r>
            <a:endParaRPr lang="en-US" altLang="bg-BG" dirty="0" smtClean="0">
              <a:solidFill>
                <a:srgbClr val="F8F8F8"/>
              </a:solidFill>
            </a:endParaRPr>
          </a:p>
        </p:txBody>
      </p:sp>
    </p:spTree>
    <p:extLst>
      <p:ext uri="{BB962C8B-B14F-4D97-AF65-F5344CB8AC3E}">
        <p14:creationId xmlns:p14="http://schemas.microsoft.com/office/powerpoint/2010/main" val="2093520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7B4639-5977-4314-884B-EE4D92DBEF9C}" type="slidenum">
              <a:rPr lang="bg-BG" altLang="bg-BG" sz="1000"/>
              <a:pPr algn="r" eaLnBrk="1" hangingPunct="1"/>
              <a:t>22</a:t>
            </a:fld>
            <a:endParaRPr lang="bg-BG" altLang="bg-BG" sz="1000"/>
          </a:p>
        </p:txBody>
      </p:sp>
      <p:sp>
        <p:nvSpPr>
          <p:cNvPr id="16387" name="Rectangle 2"/>
          <p:cNvSpPr>
            <a:spLocks noGrp="1" noChangeArrowheads="1"/>
          </p:cNvSpPr>
          <p:nvPr>
            <p:ph type="title"/>
          </p:nvPr>
        </p:nvSpPr>
        <p:spPr/>
        <p:txBody>
          <a:bodyPr/>
          <a:lstStyle/>
          <a:p>
            <a:pPr eaLnBrk="1" hangingPunct="1"/>
            <a:r>
              <a:rPr lang="en-US" altLang="bg-BG" smtClean="0"/>
              <a:t>GABA </a:t>
            </a:r>
            <a:r>
              <a:rPr lang="bg-BG" altLang="bg-BG" smtClean="0"/>
              <a:t>рецептори</a:t>
            </a:r>
            <a:endParaRPr lang="en-US" altLang="bg-BG" smtClean="0"/>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167594"/>
            <a:ext cx="7981845"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sng">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26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15CFD1-1DA6-4F2B-9A40-6A677BB5BF06}" type="slidenum">
              <a:rPr lang="bg-BG" altLang="bg-BG" sz="1000"/>
              <a:pPr algn="r" eaLnBrk="1" hangingPunct="1"/>
              <a:t>23</a:t>
            </a:fld>
            <a:endParaRPr lang="bg-BG" altLang="bg-BG" sz="1000"/>
          </a:p>
        </p:txBody>
      </p:sp>
      <p:sp>
        <p:nvSpPr>
          <p:cNvPr id="17411" name="Rectangle 2"/>
          <p:cNvSpPr>
            <a:spLocks noGrp="1" noChangeArrowheads="1"/>
          </p:cNvSpPr>
          <p:nvPr>
            <p:ph type="title"/>
          </p:nvPr>
        </p:nvSpPr>
        <p:spPr>
          <a:xfrm>
            <a:off x="356187" y="167572"/>
            <a:ext cx="8259099" cy="763526"/>
          </a:xfrm>
        </p:spPr>
        <p:txBody>
          <a:bodyPr>
            <a:noAutofit/>
          </a:bodyPr>
          <a:lstStyle/>
          <a:p>
            <a:pPr eaLnBrk="1" hangingPunct="1"/>
            <a:r>
              <a:rPr lang="bg-BG" altLang="bg-BG" dirty="0" smtClean="0"/>
              <a:t>Стадии на анестезията</a:t>
            </a:r>
            <a:br>
              <a:rPr lang="bg-BG" altLang="bg-BG" dirty="0" smtClean="0"/>
            </a:br>
            <a:r>
              <a:rPr lang="bg-BG" altLang="bg-BG" dirty="0" smtClean="0"/>
              <a:t>по</a:t>
            </a:r>
            <a:r>
              <a:rPr lang="en-US" altLang="bg-BG" dirty="0" smtClean="0"/>
              <a:t> </a:t>
            </a:r>
            <a:r>
              <a:rPr lang="en-US" altLang="bg-BG" dirty="0" err="1" smtClean="0"/>
              <a:t>Guedel</a:t>
            </a:r>
            <a:endParaRPr lang="bg-BG" altLang="bg-BG" dirty="0" smtClean="0"/>
          </a:p>
        </p:txBody>
      </p:sp>
      <p:sp>
        <p:nvSpPr>
          <p:cNvPr id="17412" name="Rectangle 3"/>
          <p:cNvSpPr>
            <a:spLocks noGrp="1" noChangeArrowheads="1"/>
          </p:cNvSpPr>
          <p:nvPr>
            <p:ph type="body" idx="1"/>
          </p:nvPr>
        </p:nvSpPr>
        <p:spPr>
          <a:xfrm>
            <a:off x="431321" y="1434290"/>
            <a:ext cx="8229600" cy="2188462"/>
          </a:xfrm>
        </p:spPr>
        <p:txBody>
          <a:bodyPr>
            <a:noAutofit/>
          </a:bodyPr>
          <a:lstStyle/>
          <a:p>
            <a:pPr algn="just"/>
            <a:r>
              <a:rPr lang="en-US" altLang="bg-BG" dirty="0" smtClean="0"/>
              <a:t>I</a:t>
            </a:r>
            <a:r>
              <a:rPr lang="en-US" altLang="bg-BG" b="1" dirty="0" smtClean="0"/>
              <a:t> </a:t>
            </a:r>
            <a:r>
              <a:rPr lang="en-US" altLang="bg-BG" dirty="0" smtClean="0"/>
              <a:t>- </a:t>
            </a:r>
            <a:r>
              <a:rPr lang="bg-BG" altLang="bg-BG" dirty="0"/>
              <a:t>Аналгезия</a:t>
            </a:r>
            <a:r>
              <a:rPr lang="bg-BG" altLang="bg-BG" dirty="0" smtClean="0"/>
              <a:t>: От </a:t>
            </a:r>
            <a:r>
              <a:rPr lang="bg-BG" altLang="bg-BG" dirty="0"/>
              <a:t>въвеждането в анестезия до загуба на съзнание (загуба на мигателния рефлекс)</a:t>
            </a:r>
            <a:r>
              <a:rPr lang="en-US" altLang="bg-BG" dirty="0"/>
              <a:t>. </a:t>
            </a:r>
            <a:endParaRPr lang="bg-BG" altLang="bg-BG" dirty="0" smtClean="0"/>
          </a:p>
          <a:p>
            <a:pPr lvl="1" indent="-387350" algn="just" eaLnBrk="1" hangingPunct="1">
              <a:buFont typeface="Arial" charset="0"/>
              <a:buChar char="•"/>
            </a:pPr>
            <a:r>
              <a:rPr lang="bg-BG" altLang="bg-BG" sz="2000" dirty="0" smtClean="0"/>
              <a:t>Пациентът е в съзнание. Усещането </a:t>
            </a:r>
            <a:r>
              <a:rPr lang="bg-BG" altLang="bg-BG" sz="2000" dirty="0"/>
              <a:t>за болка започва да се </a:t>
            </a:r>
            <a:r>
              <a:rPr lang="bg-BG" altLang="bg-BG" sz="2000" dirty="0" smtClean="0"/>
              <a:t>променя. Рефлексите </a:t>
            </a:r>
            <a:r>
              <a:rPr lang="bg-BG" altLang="bg-BG" sz="2000" dirty="0"/>
              <a:t>и дишането са нормални</a:t>
            </a:r>
            <a:r>
              <a:rPr lang="bg-BG" altLang="bg-BG" sz="2000" dirty="0" smtClean="0"/>
              <a:t>.</a:t>
            </a:r>
            <a:endParaRPr lang="bg-BG" altLang="bg-BG" sz="2000" dirty="0"/>
          </a:p>
        </p:txBody>
      </p:sp>
    </p:spTree>
    <p:extLst>
      <p:ext uri="{BB962C8B-B14F-4D97-AF65-F5344CB8AC3E}">
        <p14:creationId xmlns:p14="http://schemas.microsoft.com/office/powerpoint/2010/main" val="1964362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15CFD1-1DA6-4F2B-9A40-6A677BB5BF06}" type="slidenum">
              <a:rPr lang="bg-BG" altLang="bg-BG" sz="1000"/>
              <a:pPr algn="r" eaLnBrk="1" hangingPunct="1"/>
              <a:t>24</a:t>
            </a:fld>
            <a:endParaRPr lang="bg-BG" altLang="bg-BG" sz="1000"/>
          </a:p>
        </p:txBody>
      </p:sp>
      <p:sp>
        <p:nvSpPr>
          <p:cNvPr id="17411" name="Rectangle 2"/>
          <p:cNvSpPr>
            <a:spLocks noGrp="1" noChangeArrowheads="1"/>
          </p:cNvSpPr>
          <p:nvPr>
            <p:ph type="title"/>
          </p:nvPr>
        </p:nvSpPr>
        <p:spPr>
          <a:xfrm>
            <a:off x="356187" y="167572"/>
            <a:ext cx="8259099" cy="763526"/>
          </a:xfrm>
        </p:spPr>
        <p:txBody>
          <a:bodyPr>
            <a:noAutofit/>
          </a:bodyPr>
          <a:lstStyle/>
          <a:p>
            <a:pPr eaLnBrk="1" hangingPunct="1"/>
            <a:r>
              <a:rPr lang="bg-BG" altLang="bg-BG" dirty="0" smtClean="0"/>
              <a:t>Стадии на анестезията</a:t>
            </a:r>
            <a:br>
              <a:rPr lang="bg-BG" altLang="bg-BG" dirty="0" smtClean="0"/>
            </a:br>
            <a:r>
              <a:rPr lang="bg-BG" altLang="bg-BG" dirty="0" smtClean="0"/>
              <a:t>по</a:t>
            </a:r>
            <a:r>
              <a:rPr lang="en-US" altLang="bg-BG" dirty="0" smtClean="0"/>
              <a:t> </a:t>
            </a:r>
            <a:r>
              <a:rPr lang="en-US" altLang="bg-BG" dirty="0" err="1" smtClean="0"/>
              <a:t>Guedel</a:t>
            </a:r>
            <a:endParaRPr lang="bg-BG" altLang="bg-BG" dirty="0" smtClean="0"/>
          </a:p>
        </p:txBody>
      </p:sp>
      <p:sp>
        <p:nvSpPr>
          <p:cNvPr id="17412" name="Rectangle 3"/>
          <p:cNvSpPr>
            <a:spLocks noGrp="1" noChangeArrowheads="1"/>
          </p:cNvSpPr>
          <p:nvPr>
            <p:ph type="body" idx="1"/>
          </p:nvPr>
        </p:nvSpPr>
        <p:spPr>
          <a:xfrm>
            <a:off x="327804" y="1279016"/>
            <a:ext cx="8229600" cy="2188462"/>
          </a:xfrm>
        </p:spPr>
        <p:txBody>
          <a:bodyPr>
            <a:noAutofit/>
          </a:bodyPr>
          <a:lstStyle/>
          <a:p>
            <a:pPr eaLnBrk="1" hangingPunct="1"/>
            <a:r>
              <a:rPr lang="en-US" altLang="bg-BG" dirty="0" smtClean="0"/>
              <a:t>II - </a:t>
            </a:r>
            <a:r>
              <a:rPr lang="bg-BG" altLang="bg-BG" dirty="0" smtClean="0"/>
              <a:t>Стадий на възбудата</a:t>
            </a:r>
            <a:r>
              <a:rPr lang="en-US" altLang="bg-BG" dirty="0" smtClean="0"/>
              <a:t>:</a:t>
            </a:r>
          </a:p>
          <a:p>
            <a:pPr marL="723900" lvl="1" indent="-368300" algn="just">
              <a:buFont typeface="Arial" charset="0"/>
              <a:buChar char="•"/>
            </a:pPr>
            <a:r>
              <a:rPr lang="bg-BG" altLang="bg-BG" sz="2000" dirty="0"/>
              <a:t>Характеризира се с </a:t>
            </a:r>
            <a:r>
              <a:rPr lang="bg-BG" altLang="bg-BG" sz="2000" dirty="0" smtClean="0"/>
              <a:t>възбуда и загуба на съзнание. Зениците </a:t>
            </a:r>
            <a:r>
              <a:rPr lang="bg-BG" altLang="bg-BG" sz="2000" dirty="0"/>
              <a:t>за разширени, като очните ябълки гледат настрани. </a:t>
            </a:r>
            <a:endParaRPr lang="bg-BG" altLang="bg-BG" sz="2000" dirty="0" smtClean="0"/>
          </a:p>
          <a:p>
            <a:pPr marL="723900" lvl="1" indent="-368300" eaLnBrk="1" hangingPunct="1">
              <a:buFont typeface="Arial" charset="0"/>
              <a:buChar char="•"/>
            </a:pPr>
            <a:r>
              <a:rPr lang="bg-BG" altLang="bg-BG" sz="2000" dirty="0" smtClean="0"/>
              <a:t>Непроменени рефлекси</a:t>
            </a:r>
          </a:p>
          <a:p>
            <a:pPr marL="723900" lvl="1" indent="-368300" algn="just" eaLnBrk="1" hangingPunct="1">
              <a:buFont typeface="Arial" charset="0"/>
              <a:buChar char="•"/>
            </a:pPr>
            <a:r>
              <a:rPr lang="bg-BG" altLang="bg-BG" sz="2000" dirty="0" smtClean="0"/>
              <a:t>Неравномерно дишане, </a:t>
            </a:r>
            <a:r>
              <a:rPr lang="bg-BG" altLang="bg-BG" sz="2000" dirty="0"/>
              <a:t>нередовни дихателни движения и често задържане на дишането</a:t>
            </a:r>
            <a:r>
              <a:rPr lang="en-US" altLang="bg-BG" sz="2000" dirty="0" smtClean="0"/>
              <a:t>.</a:t>
            </a:r>
            <a:r>
              <a:rPr lang="bg-BG" altLang="bg-BG" sz="2000" dirty="0" smtClean="0"/>
              <a:t> Могат </a:t>
            </a:r>
            <a:r>
              <a:rPr lang="bg-BG" altLang="bg-BG" sz="2000" dirty="0"/>
              <a:t>да настъпят опасни </a:t>
            </a:r>
            <a:r>
              <a:rPr lang="bg-BG" altLang="bg-BG" sz="2000" dirty="0" smtClean="0"/>
              <a:t>усложнения - </a:t>
            </a:r>
            <a:r>
              <a:rPr lang="bg-BG" altLang="bg-BG" sz="2000" dirty="0"/>
              <a:t>гадене и повръщане, ларингоспазъм, неконтролирани </a:t>
            </a:r>
            <a:r>
              <a:rPr lang="bg-BG" altLang="bg-BG" sz="2000" dirty="0" smtClean="0"/>
              <a:t>движения.</a:t>
            </a:r>
          </a:p>
          <a:p>
            <a:pPr marL="723900" lvl="1" indent="-368300" eaLnBrk="1" hangingPunct="1">
              <a:buFont typeface="Arial" charset="0"/>
              <a:buChar char="•"/>
            </a:pPr>
            <a:r>
              <a:rPr lang="bg-BG" altLang="bg-BG" sz="2000" dirty="0" smtClean="0"/>
              <a:t>Хипертензия </a:t>
            </a:r>
            <a:r>
              <a:rPr lang="bg-BG" altLang="bg-BG" sz="2000" dirty="0"/>
              <a:t>и тахикардия.</a:t>
            </a:r>
            <a:endParaRPr lang="en-US" altLang="bg-BG" sz="2000" dirty="0"/>
          </a:p>
          <a:p>
            <a:pPr marL="723900" lvl="1" indent="-368300" eaLnBrk="1" hangingPunct="1">
              <a:buFont typeface="Arial" charset="0"/>
              <a:buChar char="•"/>
            </a:pPr>
            <a:r>
              <a:rPr lang="bg-BG" altLang="bg-BG" sz="2000" dirty="0" smtClean="0"/>
              <a:t>Непроменен или повишен мускулен тонус.</a:t>
            </a:r>
          </a:p>
        </p:txBody>
      </p:sp>
      <p:pic>
        <p:nvPicPr>
          <p:cNvPr id="17414" name="Picture 8" descr="ANd9GcQV38_0MiAJfGcTx8SFPx5x2htj6YUMIiyGSxDk-sQYNtcI1RP_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603" y="3804668"/>
            <a:ext cx="2305051"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06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4686300"/>
            <a:ext cx="213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090E1F7-7480-4B97-A840-8DB0D15F4810}" type="slidenum">
              <a:rPr lang="bg-BG" altLang="bg-BG" sz="1000"/>
              <a:pPr algn="r" eaLnBrk="1" hangingPunct="1"/>
              <a:t>25</a:t>
            </a:fld>
            <a:endParaRPr lang="bg-BG" altLang="bg-BG" sz="1000"/>
          </a:p>
        </p:txBody>
      </p:sp>
      <p:sp>
        <p:nvSpPr>
          <p:cNvPr id="18436" name="Rectangle 3"/>
          <p:cNvSpPr>
            <a:spLocks noGrp="1" noChangeArrowheads="1"/>
          </p:cNvSpPr>
          <p:nvPr>
            <p:ph type="body" idx="4294967295"/>
          </p:nvPr>
        </p:nvSpPr>
        <p:spPr>
          <a:xfrm>
            <a:off x="457200" y="1562459"/>
            <a:ext cx="8229600" cy="2026444"/>
          </a:xfrm>
        </p:spPr>
        <p:txBody>
          <a:bodyPr>
            <a:normAutofit/>
          </a:bodyPr>
          <a:lstStyle/>
          <a:p>
            <a:pPr algn="just">
              <a:lnSpc>
                <a:spcPct val="80000"/>
              </a:lnSpc>
              <a:buFont typeface="Wingdings" panose="05000000000000000000" pitchFamily="2" charset="2"/>
              <a:buChar char="§"/>
            </a:pPr>
            <a:r>
              <a:rPr lang="en-US" altLang="bg-BG" sz="2400" dirty="0"/>
              <a:t>III - </a:t>
            </a:r>
            <a:r>
              <a:rPr lang="bg-BG" altLang="bg-BG" sz="2400" dirty="0"/>
              <a:t>Стадий на хирургическия </a:t>
            </a:r>
            <a:r>
              <a:rPr lang="bg-BG" altLang="bg-BG" sz="2400" dirty="0" smtClean="0"/>
              <a:t>толеранс:</a:t>
            </a:r>
          </a:p>
          <a:p>
            <a:pPr lvl="1" algn="just">
              <a:lnSpc>
                <a:spcPct val="80000"/>
              </a:lnSpc>
              <a:buFont typeface="Arial" panose="020B0604020202020204" pitchFamily="34" charset="0"/>
              <a:buChar char="•"/>
            </a:pPr>
            <a:r>
              <a:rPr lang="bg-BG" altLang="bg-BG" sz="2000" dirty="0" smtClean="0"/>
              <a:t>Централно </a:t>
            </a:r>
            <a:r>
              <a:rPr lang="bg-BG" altLang="bg-BG" sz="2000" dirty="0"/>
              <a:t>фиксирани очни ябълки, свити зеници и правилно спонтанно дишане. Необходимото ниво на анестезията е достигнато, когато при болево стимулиране не се предизвикват патологични и опасни соматични или автономни рефлекси</a:t>
            </a:r>
            <a:r>
              <a:rPr lang="en-US" altLang="bg-BG" sz="2000" dirty="0" smtClean="0"/>
              <a:t>.</a:t>
            </a:r>
            <a:r>
              <a:rPr lang="bg-BG" altLang="bg-BG" sz="2000" dirty="0" smtClean="0"/>
              <a:t>  Този стадий има 4 степени.</a:t>
            </a:r>
          </a:p>
        </p:txBody>
      </p:sp>
      <p:pic>
        <p:nvPicPr>
          <p:cNvPr id="18438" name="Picture 10" descr="ANd9GcQ0XSs5yU_TXQNBYT8N7DvzFuwRsIfejI-JcIksPNBOZt8H2q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747" y="3304195"/>
            <a:ext cx="2211627" cy="13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356187" y="67728"/>
            <a:ext cx="8259099" cy="76352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altLang="bg-BG" sz="3200" dirty="0" smtClean="0">
                <a:solidFill>
                  <a:schemeClr val="bg1"/>
                </a:solidFill>
                <a:effectLst>
                  <a:outerShdw blurRad="38100" dist="38100" dir="2700000" algn="tl">
                    <a:srgbClr val="000000">
                      <a:alpha val="43137"/>
                    </a:srgbClr>
                  </a:outerShdw>
                </a:effectLst>
              </a:rPr>
              <a:t>Стадии на анестезията</a:t>
            </a:r>
            <a:br>
              <a:rPr lang="bg-BG" altLang="bg-BG" sz="3200" dirty="0" smtClean="0">
                <a:solidFill>
                  <a:schemeClr val="bg1"/>
                </a:solidFill>
                <a:effectLst>
                  <a:outerShdw blurRad="38100" dist="38100" dir="2700000" algn="tl">
                    <a:srgbClr val="000000">
                      <a:alpha val="43137"/>
                    </a:srgbClr>
                  </a:outerShdw>
                </a:effectLst>
              </a:rPr>
            </a:br>
            <a:r>
              <a:rPr lang="bg-BG" altLang="bg-BG" sz="3200" dirty="0" smtClean="0">
                <a:solidFill>
                  <a:schemeClr val="bg1"/>
                </a:solidFill>
                <a:effectLst>
                  <a:outerShdw blurRad="38100" dist="38100" dir="2700000" algn="tl">
                    <a:srgbClr val="000000">
                      <a:alpha val="43137"/>
                    </a:srgbClr>
                  </a:outerShdw>
                </a:effectLst>
              </a:rPr>
              <a:t>по</a:t>
            </a:r>
            <a:r>
              <a:rPr lang="en-US" altLang="bg-BG" sz="3200" dirty="0" smtClean="0">
                <a:solidFill>
                  <a:schemeClr val="bg1"/>
                </a:solidFill>
                <a:effectLst>
                  <a:outerShdw blurRad="38100" dist="38100" dir="2700000" algn="tl">
                    <a:srgbClr val="000000">
                      <a:alpha val="43137"/>
                    </a:srgbClr>
                  </a:outerShdw>
                </a:effectLst>
              </a:rPr>
              <a:t> </a:t>
            </a:r>
            <a:r>
              <a:rPr lang="en-US" altLang="bg-BG" sz="3200" dirty="0" err="1" smtClean="0">
                <a:solidFill>
                  <a:schemeClr val="bg1"/>
                </a:solidFill>
                <a:effectLst>
                  <a:outerShdw blurRad="38100" dist="38100" dir="2700000" algn="tl">
                    <a:srgbClr val="000000">
                      <a:alpha val="43137"/>
                    </a:srgbClr>
                  </a:outerShdw>
                </a:effectLst>
              </a:rPr>
              <a:t>Guedel</a:t>
            </a:r>
            <a:endParaRPr lang="bg-BG" altLang="bg-BG" sz="32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039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4686300"/>
            <a:ext cx="213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090E1F7-7480-4B97-A840-8DB0D15F4810}" type="slidenum">
              <a:rPr lang="bg-BG" altLang="bg-BG" sz="1000"/>
              <a:pPr algn="r" eaLnBrk="1" hangingPunct="1"/>
              <a:t>26</a:t>
            </a:fld>
            <a:endParaRPr lang="bg-BG" altLang="bg-BG" sz="1000"/>
          </a:p>
        </p:txBody>
      </p:sp>
      <p:sp>
        <p:nvSpPr>
          <p:cNvPr id="18436" name="Rectangle 3"/>
          <p:cNvSpPr>
            <a:spLocks noGrp="1" noChangeArrowheads="1"/>
          </p:cNvSpPr>
          <p:nvPr>
            <p:ph type="body" idx="4294967295"/>
          </p:nvPr>
        </p:nvSpPr>
        <p:spPr>
          <a:xfrm>
            <a:off x="457200" y="1449239"/>
            <a:ext cx="8229600" cy="3122761"/>
          </a:xfrm>
        </p:spPr>
        <p:txBody>
          <a:bodyPr>
            <a:normAutofit/>
          </a:bodyPr>
          <a:lstStyle/>
          <a:p>
            <a:pPr marL="361950" lvl="1" indent="-361950" algn="just">
              <a:lnSpc>
                <a:spcPct val="80000"/>
              </a:lnSpc>
              <a:buFont typeface="Arial" charset="0"/>
              <a:buChar char="•"/>
            </a:pPr>
            <a:r>
              <a:rPr lang="bg-BG" altLang="bg-BG" sz="2000" b="1" dirty="0" smtClean="0"/>
              <a:t>А степен </a:t>
            </a:r>
            <a:r>
              <a:rPr lang="bg-BG" altLang="bg-BG" sz="2000" dirty="0" smtClean="0"/>
              <a:t>- От </a:t>
            </a:r>
            <a:r>
              <a:rPr lang="bg-BG" altLang="bg-BG" sz="2000" dirty="0"/>
              <a:t>възстановяване на спонтанното дишане, до спирането на бързите движения на очните ябълки (</a:t>
            </a:r>
            <a:r>
              <a:rPr lang="en-US" altLang="bg-BG" sz="2000" dirty="0"/>
              <a:t>REM</a:t>
            </a:r>
            <a:r>
              <a:rPr lang="bg-BG" altLang="bg-BG" sz="2000" dirty="0"/>
              <a:t>)</a:t>
            </a:r>
            <a:r>
              <a:rPr lang="en-US" altLang="bg-BG" sz="2000" dirty="0" smtClean="0"/>
              <a:t>.</a:t>
            </a:r>
            <a:endParaRPr lang="bg-BG" altLang="bg-BG" sz="2000" dirty="0" smtClean="0"/>
          </a:p>
          <a:p>
            <a:pPr marL="361950" lvl="1" indent="-361950" algn="just">
              <a:lnSpc>
                <a:spcPct val="80000"/>
              </a:lnSpc>
              <a:buFont typeface="Arial" charset="0"/>
              <a:buChar char="•"/>
            </a:pPr>
            <a:r>
              <a:rPr lang="bg-BG" altLang="bg-BG" sz="2000" b="1" dirty="0" smtClean="0"/>
              <a:t>В степен </a:t>
            </a:r>
            <a:r>
              <a:rPr lang="bg-BG" altLang="bg-BG" sz="2000" dirty="0" smtClean="0"/>
              <a:t>- </a:t>
            </a:r>
            <a:r>
              <a:rPr lang="ru-RU" altLang="bg-BG" sz="2000" dirty="0" smtClean="0"/>
              <a:t>От </a:t>
            </a:r>
            <a:r>
              <a:rPr lang="ru-RU" altLang="bg-BG" sz="2000" dirty="0"/>
              <a:t>спирането на бързите движения на очните ябълки (REM) до начална пареза на междуребрената </a:t>
            </a:r>
            <a:r>
              <a:rPr lang="ru-RU" altLang="bg-BG" sz="2000" dirty="0" smtClean="0"/>
              <a:t>мускулатура. Загуба </a:t>
            </a:r>
            <a:r>
              <a:rPr lang="ru-RU" altLang="bg-BG" sz="2000" dirty="0"/>
              <a:t>на корнеалните и ларингеалните </a:t>
            </a:r>
            <a:r>
              <a:rPr lang="ru-RU" altLang="bg-BG" sz="2000" dirty="0" smtClean="0"/>
              <a:t>рефлекси.</a:t>
            </a:r>
          </a:p>
          <a:p>
            <a:pPr marL="361950" lvl="1" indent="-361950" algn="just">
              <a:lnSpc>
                <a:spcPct val="80000"/>
              </a:lnSpc>
              <a:buFont typeface="Arial" charset="0"/>
              <a:buChar char="•"/>
            </a:pPr>
            <a:r>
              <a:rPr lang="bg-BG" altLang="bg-BG" sz="2000" b="1" dirty="0" smtClean="0"/>
              <a:t>С степен </a:t>
            </a:r>
            <a:r>
              <a:rPr lang="bg-BG" altLang="bg-BG" sz="2000" dirty="0" smtClean="0"/>
              <a:t>-  </a:t>
            </a:r>
            <a:r>
              <a:rPr lang="ru-RU" altLang="bg-BG" sz="2000" dirty="0" smtClean="0"/>
              <a:t>От </a:t>
            </a:r>
            <a:r>
              <a:rPr lang="ru-RU" altLang="bg-BG" sz="2000" dirty="0"/>
              <a:t>започването до пълната парализа на междуребрената </a:t>
            </a:r>
            <a:r>
              <a:rPr lang="ru-RU" altLang="bg-BG" sz="2000" dirty="0" smtClean="0"/>
              <a:t>мускулатура.</a:t>
            </a:r>
          </a:p>
          <a:p>
            <a:pPr marL="361950" lvl="1" indent="-361950" algn="just">
              <a:lnSpc>
                <a:spcPct val="80000"/>
              </a:lnSpc>
              <a:buFont typeface="Arial" charset="0"/>
              <a:buChar char="•"/>
            </a:pPr>
            <a:r>
              <a:rPr lang="en-US" altLang="bg-BG" sz="2000" b="1" dirty="0" smtClean="0"/>
              <a:t>D </a:t>
            </a:r>
            <a:r>
              <a:rPr lang="bg-BG" altLang="bg-BG" sz="2000" b="1" dirty="0" smtClean="0"/>
              <a:t>степен </a:t>
            </a:r>
            <a:r>
              <a:rPr lang="bg-BG" altLang="bg-BG" sz="2000" dirty="0" smtClean="0"/>
              <a:t>- </a:t>
            </a:r>
            <a:r>
              <a:rPr lang="ru-RU" altLang="bg-BG" sz="2000" dirty="0" smtClean="0"/>
              <a:t>Започва </a:t>
            </a:r>
            <a:r>
              <a:rPr lang="ru-RU" altLang="bg-BG" sz="2000" dirty="0"/>
              <a:t>с парализа на междуребрената мускулатура и завършва с парализа на диафрагмата</a:t>
            </a:r>
            <a:r>
              <a:rPr lang="ru-RU" altLang="bg-BG" sz="2000" dirty="0" smtClean="0"/>
              <a:t>.</a:t>
            </a:r>
            <a:endParaRPr lang="ru-RU" altLang="bg-BG" sz="2000" dirty="0"/>
          </a:p>
        </p:txBody>
      </p:sp>
      <p:sp>
        <p:nvSpPr>
          <p:cNvPr id="8" name="Rectangle 2"/>
          <p:cNvSpPr txBox="1">
            <a:spLocks noChangeArrowheads="1"/>
          </p:cNvSpPr>
          <p:nvPr/>
        </p:nvSpPr>
        <p:spPr>
          <a:xfrm>
            <a:off x="356187" y="67728"/>
            <a:ext cx="8259099" cy="76352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altLang="bg-BG" sz="3200" dirty="0" smtClean="0">
                <a:solidFill>
                  <a:schemeClr val="bg1"/>
                </a:solidFill>
                <a:effectLst>
                  <a:outerShdw blurRad="38100" dist="38100" dir="2700000" algn="tl">
                    <a:srgbClr val="000000">
                      <a:alpha val="43137"/>
                    </a:srgbClr>
                  </a:outerShdw>
                </a:effectLst>
              </a:rPr>
              <a:t>Стадии на анестезията</a:t>
            </a:r>
            <a:br>
              <a:rPr lang="bg-BG" altLang="bg-BG" sz="3200" dirty="0" smtClean="0">
                <a:solidFill>
                  <a:schemeClr val="bg1"/>
                </a:solidFill>
                <a:effectLst>
                  <a:outerShdw blurRad="38100" dist="38100" dir="2700000" algn="tl">
                    <a:srgbClr val="000000">
                      <a:alpha val="43137"/>
                    </a:srgbClr>
                  </a:outerShdw>
                </a:effectLst>
              </a:rPr>
            </a:br>
            <a:r>
              <a:rPr lang="bg-BG" altLang="bg-BG" sz="3200" dirty="0" smtClean="0">
                <a:solidFill>
                  <a:schemeClr val="bg1"/>
                </a:solidFill>
                <a:effectLst>
                  <a:outerShdw blurRad="38100" dist="38100" dir="2700000" algn="tl">
                    <a:srgbClr val="000000">
                      <a:alpha val="43137"/>
                    </a:srgbClr>
                  </a:outerShdw>
                </a:effectLst>
              </a:rPr>
              <a:t>по</a:t>
            </a:r>
            <a:r>
              <a:rPr lang="en-US" altLang="bg-BG" sz="3200" dirty="0" smtClean="0">
                <a:solidFill>
                  <a:schemeClr val="bg1"/>
                </a:solidFill>
                <a:effectLst>
                  <a:outerShdw blurRad="38100" dist="38100" dir="2700000" algn="tl">
                    <a:srgbClr val="000000">
                      <a:alpha val="43137"/>
                    </a:srgbClr>
                  </a:outerShdw>
                </a:effectLst>
              </a:rPr>
              <a:t> </a:t>
            </a:r>
            <a:r>
              <a:rPr lang="en-US" altLang="bg-BG" sz="3200" dirty="0" err="1" smtClean="0">
                <a:solidFill>
                  <a:schemeClr val="bg1"/>
                </a:solidFill>
                <a:effectLst>
                  <a:outerShdw blurRad="38100" dist="38100" dir="2700000" algn="tl">
                    <a:srgbClr val="000000">
                      <a:alpha val="43137"/>
                    </a:srgbClr>
                  </a:outerShdw>
                </a:effectLst>
              </a:rPr>
              <a:t>Guedel</a:t>
            </a:r>
            <a:endParaRPr lang="bg-BG" altLang="bg-BG" sz="32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767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77627" y="1450318"/>
            <a:ext cx="8263136" cy="1507331"/>
          </a:xfrm>
          <a:noFill/>
        </p:spPr>
        <p:txBody>
          <a:bodyPr>
            <a:noAutofit/>
          </a:bodyPr>
          <a:lstStyle/>
          <a:p>
            <a:r>
              <a:rPr lang="bg-BG" altLang="bg-BG" dirty="0" smtClean="0"/>
              <a:t>Стадий </a:t>
            </a:r>
            <a:r>
              <a:rPr lang="en-US" altLang="bg-BG" dirty="0" smtClean="0"/>
              <a:t>IV – </a:t>
            </a:r>
            <a:r>
              <a:rPr lang="bg-BG" altLang="bg-BG" dirty="0" smtClean="0"/>
              <a:t>Свръхдозиране:</a:t>
            </a:r>
          </a:p>
          <a:p>
            <a:pPr marL="723900" indent="-368300" algn="just">
              <a:buFont typeface="Arial" panose="020B0604020202020204" pitchFamily="34" charset="0"/>
              <a:buChar char="•"/>
            </a:pPr>
            <a:r>
              <a:rPr lang="bg-BG" altLang="bg-BG" sz="2000" dirty="0"/>
              <a:t>Спиране на </a:t>
            </a:r>
            <a:r>
              <a:rPr lang="bg-BG" altLang="bg-BG" sz="2000" dirty="0" smtClean="0"/>
              <a:t>дишането</a:t>
            </a:r>
            <a:endParaRPr lang="bg-BG" altLang="bg-BG" sz="2000" dirty="0"/>
          </a:p>
          <a:p>
            <a:pPr marL="723900" indent="-368300" algn="just">
              <a:buFont typeface="Arial" panose="020B0604020202020204" pitchFamily="34" charset="0"/>
              <a:buChar char="•"/>
            </a:pPr>
            <a:r>
              <a:rPr lang="bg-BG" altLang="bg-BG" sz="2000" dirty="0"/>
              <a:t>Широки и нереагиращи </a:t>
            </a:r>
            <a:r>
              <a:rPr lang="bg-BG" altLang="bg-BG" sz="2000" dirty="0" smtClean="0"/>
              <a:t>зеници</a:t>
            </a:r>
            <a:endParaRPr lang="bg-BG" altLang="bg-BG" sz="2000" dirty="0"/>
          </a:p>
          <a:p>
            <a:pPr marL="723900" indent="-368300" algn="just">
              <a:buFont typeface="Arial" panose="020B0604020202020204" pitchFamily="34" charset="0"/>
              <a:buChar char="•"/>
            </a:pPr>
            <a:r>
              <a:rPr lang="bg-BG" altLang="bg-BG" sz="2000" dirty="0"/>
              <a:t>Хипотония, тежка помпена недостатъчност и спиране на сърцето.</a:t>
            </a:r>
            <a:endParaRPr lang="en-US" altLang="bg-BG" sz="2000" dirty="0"/>
          </a:p>
        </p:txBody>
      </p:sp>
      <p:sp>
        <p:nvSpPr>
          <p:cNvPr id="25603" name="Rectangle 2"/>
          <p:cNvSpPr>
            <a:spLocks noGrp="1" noChangeArrowheads="1"/>
          </p:cNvSpPr>
          <p:nvPr>
            <p:ph type="title"/>
          </p:nvPr>
        </p:nvSpPr>
        <p:spPr>
          <a:xfrm>
            <a:off x="381665" y="202075"/>
            <a:ext cx="8259099" cy="763526"/>
          </a:xfrm>
        </p:spPr>
        <p:txBody>
          <a:bodyPr>
            <a:normAutofit fontScale="90000"/>
          </a:bodyPr>
          <a:lstStyle/>
          <a:p>
            <a:pPr eaLnBrk="1" hangingPunct="1"/>
            <a:r>
              <a:rPr lang="bg-BG" altLang="bg-BG" dirty="0" smtClean="0"/>
              <a:t>Стадии на анестезията</a:t>
            </a:r>
            <a:br>
              <a:rPr lang="bg-BG" altLang="bg-BG" dirty="0" smtClean="0"/>
            </a:br>
            <a:r>
              <a:rPr lang="bg-BG" altLang="bg-BG" dirty="0" smtClean="0"/>
              <a:t>по </a:t>
            </a:r>
            <a:r>
              <a:rPr lang="en-US" altLang="bg-BG" dirty="0" err="1" smtClean="0"/>
              <a:t>Guedel</a:t>
            </a:r>
            <a:endParaRPr lang="bg-BG" altLang="bg-BG" dirty="0" smtClean="0"/>
          </a:p>
        </p:txBody>
      </p:sp>
      <p:sp>
        <p:nvSpPr>
          <p:cNvPr id="25604"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27</a:t>
            </a:fld>
            <a:endParaRPr lang="bg-BG" altLang="bg-BG" sz="1000"/>
          </a:p>
        </p:txBody>
      </p:sp>
      <p:pic>
        <p:nvPicPr>
          <p:cNvPr id="25606" name="Picture 10" descr="ANd9GcSDXIN_6UyD2fXqZOeOF9UDx4XvBkUsrCXXamisbuZ-1hsHgEgF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24" y="3800797"/>
            <a:ext cx="1447801"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183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665" y="184822"/>
            <a:ext cx="8259099" cy="763526"/>
          </a:xfrm>
        </p:spPr>
        <p:txBody>
          <a:bodyPr/>
          <a:lstStyle/>
          <a:p>
            <a:r>
              <a:rPr lang="bg-BG" altLang="bg-BG" dirty="0" smtClean="0"/>
              <a:t>Идеалният</a:t>
            </a:r>
            <a:r>
              <a:rPr lang="bg-BG" altLang="bg-BG" dirty="0" smtClean="0">
                <a:solidFill>
                  <a:schemeClr val="tx1"/>
                </a:solidFill>
              </a:rPr>
              <a:t> </a:t>
            </a:r>
            <a:r>
              <a:rPr lang="bg-BG" altLang="bg-BG" dirty="0" smtClean="0"/>
              <a:t>анестетик</a:t>
            </a:r>
          </a:p>
        </p:txBody>
      </p:sp>
      <p:sp>
        <p:nvSpPr>
          <p:cNvPr id="28675" name="Rectangle 3"/>
          <p:cNvSpPr>
            <a:spLocks noGrp="1" noChangeArrowheads="1"/>
          </p:cNvSpPr>
          <p:nvPr>
            <p:ph type="body" idx="1"/>
          </p:nvPr>
        </p:nvSpPr>
        <p:spPr>
          <a:xfrm>
            <a:off x="411163" y="1579712"/>
            <a:ext cx="8229600" cy="2026444"/>
          </a:xfrm>
        </p:spPr>
        <p:txBody>
          <a:bodyPr>
            <a:noAutofit/>
          </a:bodyPr>
          <a:lstStyle/>
          <a:p>
            <a:pPr marL="355600" indent="-355600" algn="just">
              <a:lnSpc>
                <a:spcPct val="90000"/>
              </a:lnSpc>
            </a:pPr>
            <a:r>
              <a:rPr lang="bg-BG" altLang="bg-BG" dirty="0" smtClean="0"/>
              <a:t>Идеалният анестетик трябва да води до леко и бързо заспиване, като същевременно осигурява бързо събуждане след преустановяване на приложението му.</a:t>
            </a:r>
          </a:p>
          <a:p>
            <a:pPr marL="355600" indent="-355600" algn="just">
              <a:lnSpc>
                <a:spcPct val="90000"/>
              </a:lnSpc>
            </a:pPr>
            <a:r>
              <a:rPr lang="bg-BG" altLang="bg-BG" dirty="0" smtClean="0"/>
              <a:t>Той е сигурен и лишен от странични действия.</a:t>
            </a:r>
          </a:p>
          <a:p>
            <a:pPr marL="355600" indent="-355600" algn="just">
              <a:lnSpc>
                <a:spcPct val="90000"/>
              </a:lnSpc>
            </a:pPr>
            <a:r>
              <a:rPr lang="bg-BG" altLang="bg-BG" dirty="0" smtClean="0"/>
              <a:t>Един медикамент рядко може да изпълнява сам всички тези условия.</a:t>
            </a:r>
          </a:p>
        </p:txBody>
      </p:sp>
      <p:sp>
        <p:nvSpPr>
          <p:cNvPr id="5"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28</a:t>
            </a:fld>
            <a:endParaRPr lang="bg-BG" altLang="bg-BG" sz="1000"/>
          </a:p>
        </p:txBody>
      </p:sp>
    </p:spTree>
    <p:extLst>
      <p:ext uri="{BB962C8B-B14F-4D97-AF65-F5344CB8AC3E}">
        <p14:creationId xmlns:p14="http://schemas.microsoft.com/office/powerpoint/2010/main" val="1979191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665" y="167570"/>
            <a:ext cx="8259099" cy="763526"/>
          </a:xfrm>
        </p:spPr>
        <p:txBody>
          <a:bodyPr/>
          <a:lstStyle/>
          <a:p>
            <a:r>
              <a:rPr lang="bg-BG" altLang="bg-BG" dirty="0" smtClean="0"/>
              <a:t>Балансирана анестезия</a:t>
            </a:r>
          </a:p>
        </p:txBody>
      </p:sp>
      <p:sp>
        <p:nvSpPr>
          <p:cNvPr id="29699" name="Rectangle 3"/>
          <p:cNvSpPr>
            <a:spLocks noGrp="1" noChangeArrowheads="1"/>
          </p:cNvSpPr>
          <p:nvPr>
            <p:ph type="body" idx="1"/>
          </p:nvPr>
        </p:nvSpPr>
        <p:spPr>
          <a:xfrm>
            <a:off x="411163" y="1519327"/>
            <a:ext cx="8229600" cy="2026444"/>
          </a:xfrm>
        </p:spPr>
        <p:txBody>
          <a:bodyPr>
            <a:noAutofit/>
          </a:bodyPr>
          <a:lstStyle/>
          <a:p>
            <a:pPr marL="355600" indent="-355600" algn="just">
              <a:lnSpc>
                <a:spcPct val="90000"/>
              </a:lnSpc>
            </a:pPr>
            <a:r>
              <a:rPr lang="bg-BG" altLang="bg-BG" dirty="0" smtClean="0"/>
              <a:t>В съвременната анестезиологична практика се прилагат комбинации от медикаменти в по-ниски дози и различни техники  (венозна, инхалационна, локорегионална), като се използват техните индивидуални  свойства и се свеждат до минимум нежеланите им ефекти.</a:t>
            </a:r>
          </a:p>
          <a:p>
            <a:pPr marL="355600" indent="-355600" algn="just">
              <a:lnSpc>
                <a:spcPct val="90000"/>
              </a:lnSpc>
            </a:pPr>
            <a:r>
              <a:rPr lang="bg-BG" altLang="bg-BG" dirty="0" smtClean="0"/>
              <a:t>Ето защо съвременната анестезия се окачествява като балансирана и/или комбинирана.</a:t>
            </a:r>
          </a:p>
        </p:txBody>
      </p:sp>
      <p:sp>
        <p:nvSpPr>
          <p:cNvPr id="5"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29</a:t>
            </a:fld>
            <a:endParaRPr lang="bg-BG" altLang="bg-BG" sz="1000"/>
          </a:p>
        </p:txBody>
      </p:sp>
    </p:spTree>
    <p:extLst>
      <p:ext uri="{BB962C8B-B14F-4D97-AF65-F5344CB8AC3E}">
        <p14:creationId xmlns:p14="http://schemas.microsoft.com/office/powerpoint/2010/main" val="335576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0D6C83-1552-4874-8B13-620862BAEC31}" type="slidenum">
              <a:rPr lang="bg-BG" altLang="bg-BG" sz="1000"/>
              <a:pPr algn="r" eaLnBrk="1" hangingPunct="1"/>
              <a:t>3</a:t>
            </a:fld>
            <a:endParaRPr lang="bg-BG" altLang="bg-BG" sz="1000"/>
          </a:p>
        </p:txBody>
      </p:sp>
      <p:sp>
        <p:nvSpPr>
          <p:cNvPr id="3075" name="Rectangle 2"/>
          <p:cNvSpPr>
            <a:spLocks noGrp="1" noChangeArrowheads="1"/>
          </p:cNvSpPr>
          <p:nvPr>
            <p:ph type="title"/>
          </p:nvPr>
        </p:nvSpPr>
        <p:spPr>
          <a:xfrm>
            <a:off x="435078" y="202214"/>
            <a:ext cx="8259099" cy="763526"/>
          </a:xfrm>
        </p:spPr>
        <p:txBody>
          <a:bodyPr>
            <a:noAutofit/>
          </a:bodyPr>
          <a:lstStyle/>
          <a:p>
            <a:pPr eaLnBrk="1" hangingPunct="1"/>
            <a:r>
              <a:rPr lang="bg-BG" altLang="bg-BG" dirty="0" smtClean="0"/>
              <a:t>Ефекти на</a:t>
            </a:r>
            <a:r>
              <a:rPr lang="en-US" altLang="bg-BG" dirty="0" smtClean="0"/>
              <a:t/>
            </a:r>
            <a:br>
              <a:rPr lang="en-US" altLang="bg-BG" dirty="0" smtClean="0"/>
            </a:br>
            <a:r>
              <a:rPr lang="bg-BG" altLang="bg-BG" dirty="0" smtClean="0"/>
              <a:t>оперативната интервенция</a:t>
            </a:r>
          </a:p>
        </p:txBody>
      </p:sp>
      <p:sp>
        <p:nvSpPr>
          <p:cNvPr id="3076" name="Rectangle 3"/>
          <p:cNvSpPr>
            <a:spLocks noGrp="1" noChangeArrowheads="1"/>
          </p:cNvSpPr>
          <p:nvPr>
            <p:ph type="body" idx="1"/>
          </p:nvPr>
        </p:nvSpPr>
        <p:spPr>
          <a:xfrm>
            <a:off x="324464" y="1428750"/>
            <a:ext cx="8229600" cy="2026444"/>
          </a:xfrm>
        </p:spPr>
        <p:txBody>
          <a:bodyPr>
            <a:noAutofit/>
          </a:bodyPr>
          <a:lstStyle/>
          <a:p>
            <a:pPr marL="355600" indent="-355600" eaLnBrk="1" hangingPunct="1"/>
            <a:r>
              <a:rPr lang="bg-BG" altLang="bg-BG" dirty="0" smtClean="0"/>
              <a:t>Инвазивна методика</a:t>
            </a:r>
          </a:p>
          <a:p>
            <a:pPr marL="355600" indent="-355600" eaLnBrk="1" hangingPunct="1"/>
            <a:r>
              <a:rPr lang="bg-BG" altLang="bg-BG" dirty="0" smtClean="0"/>
              <a:t>Болка</a:t>
            </a:r>
          </a:p>
          <a:p>
            <a:pPr marL="355600" indent="-355600" eaLnBrk="1" hangingPunct="1"/>
            <a:r>
              <a:rPr lang="bg-BG" altLang="bg-BG" dirty="0" smtClean="0"/>
              <a:t>Емоционален дистрес</a:t>
            </a:r>
          </a:p>
          <a:p>
            <a:pPr marL="355600" indent="-355600" eaLnBrk="1" hangingPunct="1"/>
            <a:r>
              <a:rPr lang="bg-BG" altLang="bg-BG" dirty="0" smtClean="0"/>
              <a:t>Повишен тонус на мускулатурата</a:t>
            </a:r>
          </a:p>
          <a:p>
            <a:pPr marL="355600" indent="-355600" algn="just" eaLnBrk="1" hangingPunct="1"/>
            <a:r>
              <a:rPr lang="bg-BG" altLang="bg-BG" dirty="0" smtClean="0"/>
              <a:t>Активиран симпатиков или парасимпатикусов тонус</a:t>
            </a:r>
          </a:p>
          <a:p>
            <a:pPr marL="355600" indent="-355600" eaLnBrk="1" hangingPunct="1"/>
            <a:r>
              <a:rPr lang="bg-BG" altLang="bg-BG" dirty="0" smtClean="0"/>
              <a:t>Неприятни спомени</a:t>
            </a:r>
          </a:p>
        </p:txBody>
      </p:sp>
    </p:spTree>
    <p:extLst>
      <p:ext uri="{BB962C8B-B14F-4D97-AF65-F5344CB8AC3E}">
        <p14:creationId xmlns:p14="http://schemas.microsoft.com/office/powerpoint/2010/main" val="3799215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95802" y="150317"/>
            <a:ext cx="8259099" cy="763526"/>
          </a:xfrm>
        </p:spPr>
        <p:txBody>
          <a:bodyPr/>
          <a:lstStyle/>
          <a:p>
            <a:r>
              <a:rPr lang="bg-BG" altLang="bg-BG" dirty="0" smtClean="0"/>
              <a:t>Етапи </a:t>
            </a:r>
            <a:r>
              <a:rPr lang="bg-BG" altLang="bg-BG" dirty="0"/>
              <a:t>на анестезията</a:t>
            </a:r>
            <a:endParaRPr lang="bg-BG" altLang="bg-BG" dirty="0" smtClean="0"/>
          </a:p>
        </p:txBody>
      </p:sp>
      <p:sp>
        <p:nvSpPr>
          <p:cNvPr id="30724" name="Rectangle 3"/>
          <p:cNvSpPr>
            <a:spLocks noGrp="1" noChangeArrowheads="1"/>
          </p:cNvSpPr>
          <p:nvPr>
            <p:ph type="body" idx="1"/>
          </p:nvPr>
        </p:nvSpPr>
        <p:spPr>
          <a:xfrm>
            <a:off x="367653" y="1596965"/>
            <a:ext cx="8435975" cy="2026444"/>
          </a:xfrm>
        </p:spPr>
        <p:txBody>
          <a:bodyPr>
            <a:noAutofit/>
          </a:bodyPr>
          <a:lstStyle/>
          <a:p>
            <a:pPr marL="869950" lvl="1" indent="-514350" eaLnBrk="1" hangingPunct="1">
              <a:buClr>
                <a:schemeClr val="tx1"/>
              </a:buClr>
              <a:buFont typeface="Wingdings" panose="05000000000000000000" pitchFamily="2" charset="2"/>
              <a:buChar char="§"/>
            </a:pPr>
            <a:r>
              <a:rPr lang="bg-BG" altLang="bg-BG" dirty="0" smtClean="0"/>
              <a:t>Премедикация</a:t>
            </a:r>
            <a:endParaRPr lang="bg-BG" altLang="bg-BG" dirty="0"/>
          </a:p>
          <a:p>
            <a:pPr marL="869950" lvl="1" indent="-514350" eaLnBrk="1" hangingPunct="1">
              <a:buClr>
                <a:schemeClr val="tx1"/>
              </a:buClr>
              <a:buFont typeface="Wingdings" panose="05000000000000000000" pitchFamily="2" charset="2"/>
              <a:buChar char="§"/>
            </a:pPr>
            <a:r>
              <a:rPr lang="bg-BG" altLang="bg-BG" dirty="0" smtClean="0"/>
              <a:t>Увод в анестезията:</a:t>
            </a:r>
            <a:endParaRPr lang="bg-BG" altLang="bg-BG" dirty="0"/>
          </a:p>
          <a:p>
            <a:pPr marL="1270000" lvl="2" indent="-514350">
              <a:buClr>
                <a:schemeClr val="tx1"/>
              </a:buClr>
            </a:pPr>
            <a:r>
              <a:rPr lang="bg-BG" altLang="bg-BG" dirty="0" smtClean="0"/>
              <a:t>Венозен или инхалационен</a:t>
            </a:r>
            <a:endParaRPr lang="bg-BG" altLang="bg-BG" dirty="0"/>
          </a:p>
          <a:p>
            <a:pPr marL="1270000" lvl="2" indent="-514350">
              <a:buClr>
                <a:schemeClr val="tx1"/>
              </a:buClr>
            </a:pPr>
            <a:r>
              <a:rPr lang="bg-BG" altLang="bg-BG" dirty="0" smtClean="0"/>
              <a:t>Мускулна релаксация</a:t>
            </a:r>
            <a:endParaRPr lang="bg-BG" altLang="bg-BG" dirty="0"/>
          </a:p>
          <a:p>
            <a:pPr marL="1270000" lvl="2" indent="-514350">
              <a:buClr>
                <a:schemeClr val="tx1"/>
              </a:buClr>
            </a:pPr>
            <a:r>
              <a:rPr lang="bg-BG" altLang="bg-BG" dirty="0" smtClean="0"/>
              <a:t>Осигуряване на проходимост на дихателните пътища чрез ендотрахеална интубация или по алтернативен начин.</a:t>
            </a:r>
          </a:p>
        </p:txBody>
      </p:sp>
      <p:sp>
        <p:nvSpPr>
          <p:cNvPr id="6"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30</a:t>
            </a:fld>
            <a:endParaRPr lang="bg-BG" altLang="bg-BG" sz="1000"/>
          </a:p>
        </p:txBody>
      </p:sp>
    </p:spTree>
    <p:extLst>
      <p:ext uri="{BB962C8B-B14F-4D97-AF65-F5344CB8AC3E}">
        <p14:creationId xmlns:p14="http://schemas.microsoft.com/office/powerpoint/2010/main" val="4102318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9924" y="158943"/>
            <a:ext cx="8259099" cy="763526"/>
          </a:xfrm>
        </p:spPr>
        <p:txBody>
          <a:bodyPr/>
          <a:lstStyle/>
          <a:p>
            <a:r>
              <a:rPr lang="bg-BG" altLang="bg-BG" dirty="0" smtClean="0"/>
              <a:t>Увод в анестезия</a:t>
            </a:r>
          </a:p>
        </p:txBody>
      </p:sp>
      <p:sp>
        <p:nvSpPr>
          <p:cNvPr id="32771" name="Rectangle 3"/>
          <p:cNvSpPr>
            <a:spLocks noGrp="1" noChangeArrowheads="1"/>
          </p:cNvSpPr>
          <p:nvPr>
            <p:ph type="body" idx="1"/>
          </p:nvPr>
        </p:nvSpPr>
        <p:spPr>
          <a:xfrm>
            <a:off x="457200" y="2571750"/>
            <a:ext cx="8229600" cy="2026444"/>
          </a:xfrm>
        </p:spPr>
        <p:txBody>
          <a:bodyPr/>
          <a:lstStyle/>
          <a:p>
            <a:pPr marL="0" indent="355600" algn="just">
              <a:buNone/>
            </a:pPr>
            <a:r>
              <a:rPr lang="bg-BG" altLang="bg-BG" dirty="0" smtClean="0"/>
              <a:t>Уводът е периода от началото на приложение на анестетика, до достигането на ефективна анестезия за целта на оперативна или диагностична интервенция.</a:t>
            </a:r>
          </a:p>
        </p:txBody>
      </p:sp>
      <p:pic>
        <p:nvPicPr>
          <p:cNvPr id="327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313" y="1113588"/>
            <a:ext cx="1402348" cy="1404156"/>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5" y="1113588"/>
            <a:ext cx="3673237" cy="14041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998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ACA6FF-F357-42E4-8F2C-2746CA3712EB}" type="slidenum">
              <a:rPr lang="bg-BG" altLang="bg-BG" sz="1000"/>
              <a:pPr algn="r" eaLnBrk="1" hangingPunct="1"/>
              <a:t>32</a:t>
            </a:fld>
            <a:endParaRPr lang="bg-BG" altLang="bg-BG" sz="1000"/>
          </a:p>
        </p:txBody>
      </p:sp>
      <p:sp>
        <p:nvSpPr>
          <p:cNvPr id="31747" name="Rectangle 2"/>
          <p:cNvSpPr>
            <a:spLocks noGrp="1" noChangeArrowheads="1"/>
          </p:cNvSpPr>
          <p:nvPr>
            <p:ph type="title"/>
          </p:nvPr>
        </p:nvSpPr>
        <p:spPr>
          <a:xfrm>
            <a:off x="399320" y="158943"/>
            <a:ext cx="8259099" cy="763526"/>
          </a:xfrm>
        </p:spPr>
        <p:txBody>
          <a:bodyPr/>
          <a:lstStyle/>
          <a:p>
            <a:pPr eaLnBrk="1" hangingPunct="1"/>
            <a:r>
              <a:rPr lang="bg-BG" altLang="bg-BG" dirty="0" smtClean="0"/>
              <a:t>Увод в анестезия</a:t>
            </a:r>
          </a:p>
        </p:txBody>
      </p:sp>
      <p:sp>
        <p:nvSpPr>
          <p:cNvPr id="31748" name="Rectangle 3"/>
          <p:cNvSpPr>
            <a:spLocks noGrp="1" noChangeArrowheads="1"/>
          </p:cNvSpPr>
          <p:nvPr>
            <p:ph type="body" idx="1"/>
          </p:nvPr>
        </p:nvSpPr>
        <p:spPr>
          <a:xfrm>
            <a:off x="448574" y="1622845"/>
            <a:ext cx="8229600" cy="2026444"/>
          </a:xfrm>
        </p:spPr>
        <p:txBody>
          <a:bodyPr>
            <a:normAutofit lnSpcReduction="10000"/>
          </a:bodyPr>
          <a:lstStyle/>
          <a:p>
            <a:pPr marL="0" indent="357188" algn="just" eaLnBrk="1" hangingPunct="1">
              <a:buFont typeface="Wingdings" pitchFamily="2" charset="2"/>
              <a:buNone/>
            </a:pPr>
            <a:r>
              <a:rPr lang="bg-BG" altLang="bg-BG" dirty="0" smtClean="0"/>
              <a:t>Съществуват два начина на въвеждане в анестезия:</a:t>
            </a:r>
          </a:p>
          <a:p>
            <a:pPr marL="0" indent="357188" algn="just" eaLnBrk="1" hangingPunct="1"/>
            <a:r>
              <a:rPr lang="bg-BG" altLang="bg-BG" dirty="0" smtClean="0"/>
              <a:t>Венозен увод</a:t>
            </a:r>
          </a:p>
          <a:p>
            <a:pPr marL="0" indent="357188" algn="just" eaLnBrk="1" hangingPunct="1"/>
            <a:r>
              <a:rPr lang="bg-BG" altLang="bg-BG" dirty="0" smtClean="0"/>
              <a:t>Инхалационен увод</a:t>
            </a:r>
          </a:p>
          <a:p>
            <a:pPr marL="0" indent="357188" algn="just" eaLnBrk="1" hangingPunct="1">
              <a:buFont typeface="Wingdings" pitchFamily="2" charset="2"/>
              <a:buNone/>
            </a:pPr>
            <a:r>
              <a:rPr lang="bg-BG" altLang="bg-BG" dirty="0" smtClean="0"/>
              <a:t>Това разделение се определя от начините на въвеждане на медикаментите за анестезия. </a:t>
            </a:r>
          </a:p>
        </p:txBody>
      </p:sp>
    </p:spTree>
    <p:extLst>
      <p:ext uri="{BB962C8B-B14F-4D97-AF65-F5344CB8AC3E}">
        <p14:creationId xmlns:p14="http://schemas.microsoft.com/office/powerpoint/2010/main" val="3896247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09539" y="167570"/>
            <a:ext cx="8259099" cy="763526"/>
          </a:xfrm>
        </p:spPr>
        <p:txBody>
          <a:bodyPr>
            <a:noAutofit/>
          </a:bodyPr>
          <a:lstStyle/>
          <a:p>
            <a:pPr eaLnBrk="1" hangingPunct="1"/>
            <a:r>
              <a:rPr lang="bg-BG" altLang="bg-BG" dirty="0" smtClean="0"/>
              <a:t>Предимства</a:t>
            </a:r>
            <a:br>
              <a:rPr lang="bg-BG" altLang="bg-BG" dirty="0" smtClean="0"/>
            </a:br>
            <a:r>
              <a:rPr lang="bg-BG" altLang="bg-BG" dirty="0" smtClean="0"/>
              <a:t>на венозния увод в анестезия</a:t>
            </a:r>
          </a:p>
        </p:txBody>
      </p:sp>
      <p:sp>
        <p:nvSpPr>
          <p:cNvPr id="33796" name="Rectangle 3"/>
          <p:cNvSpPr>
            <a:spLocks noGrp="1" noChangeArrowheads="1"/>
          </p:cNvSpPr>
          <p:nvPr>
            <p:ph type="body" idx="1"/>
          </p:nvPr>
        </p:nvSpPr>
        <p:spPr>
          <a:xfrm>
            <a:off x="457201" y="1527953"/>
            <a:ext cx="8686800" cy="1620180"/>
          </a:xfrm>
        </p:spPr>
        <p:txBody>
          <a:bodyPr>
            <a:noAutofit/>
          </a:bodyPr>
          <a:lstStyle/>
          <a:p>
            <a:pPr marL="355600" indent="-355600" eaLnBrk="1" hangingPunct="1"/>
            <a:r>
              <a:rPr lang="bg-BG" altLang="bg-BG" dirty="0" smtClean="0"/>
              <a:t>Бързо и приятно заспиване</a:t>
            </a:r>
          </a:p>
          <a:p>
            <a:pPr marL="355600" indent="-355600" eaLnBrk="1" hangingPunct="1"/>
            <a:r>
              <a:rPr lang="bg-BG" altLang="bg-BG" dirty="0" smtClean="0"/>
              <a:t>Краткотрайност на ефекта</a:t>
            </a:r>
          </a:p>
          <a:p>
            <a:pPr marL="355600" indent="-355600" eaLnBrk="1" hangingPunct="1"/>
            <a:r>
              <a:rPr lang="bg-BG" altLang="bg-BG" dirty="0" smtClean="0"/>
              <a:t>Простота на изпълнение</a:t>
            </a:r>
          </a:p>
          <a:p>
            <a:pPr marL="355600" indent="-355600" algn="just" eaLnBrk="1" hangingPunct="1"/>
            <a:r>
              <a:rPr lang="bg-BG" altLang="bg-BG" dirty="0" smtClean="0"/>
              <a:t>Липса на опасностите, свързани с използването на газове.</a:t>
            </a:r>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33</a:t>
            </a:fld>
            <a:endParaRPr lang="bg-BG" altLang="bg-BG" sz="1000"/>
          </a:p>
        </p:txBody>
      </p:sp>
    </p:spTree>
    <p:extLst>
      <p:ext uri="{BB962C8B-B14F-4D97-AF65-F5344CB8AC3E}">
        <p14:creationId xmlns:p14="http://schemas.microsoft.com/office/powerpoint/2010/main" val="3585261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18728" y="184822"/>
            <a:ext cx="8259099" cy="763526"/>
          </a:xfrm>
        </p:spPr>
        <p:txBody>
          <a:bodyPr>
            <a:noAutofit/>
          </a:bodyPr>
          <a:lstStyle/>
          <a:p>
            <a:pPr eaLnBrk="1" hangingPunct="1"/>
            <a:r>
              <a:rPr lang="bg-BG" altLang="bg-BG" dirty="0" smtClean="0"/>
              <a:t>Недостатъци</a:t>
            </a:r>
            <a:br>
              <a:rPr lang="bg-BG" altLang="bg-BG" dirty="0" smtClean="0"/>
            </a:br>
            <a:r>
              <a:rPr lang="bg-BG" altLang="bg-BG" dirty="0" smtClean="0"/>
              <a:t>на венозния увод в анестезия</a:t>
            </a:r>
          </a:p>
        </p:txBody>
      </p:sp>
      <p:sp>
        <p:nvSpPr>
          <p:cNvPr id="34820" name="Rectangle 3"/>
          <p:cNvSpPr>
            <a:spLocks noGrp="1" noChangeArrowheads="1"/>
          </p:cNvSpPr>
          <p:nvPr>
            <p:ph type="body" idx="1"/>
          </p:nvPr>
        </p:nvSpPr>
        <p:spPr>
          <a:xfrm>
            <a:off x="360363" y="1493448"/>
            <a:ext cx="8229600" cy="2171700"/>
          </a:xfrm>
        </p:spPr>
        <p:txBody>
          <a:bodyPr/>
          <a:lstStyle/>
          <a:p>
            <a:pPr marL="355600" indent="-355600" algn="just" eaLnBrk="1" hangingPunct="1"/>
            <a:r>
              <a:rPr lang="bg-BG" altLang="bg-BG" dirty="0" smtClean="0"/>
              <a:t>Бавно метаболизиране и излъчване на продуктите.</a:t>
            </a:r>
          </a:p>
          <a:p>
            <a:pPr marL="355600" indent="-355600" algn="just" eaLnBrk="1" hangingPunct="1"/>
            <a:r>
              <a:rPr lang="bg-BG" altLang="bg-BG" dirty="0" smtClean="0"/>
              <a:t>Трудно контролиране на дълбочина и продължителност на</a:t>
            </a:r>
            <a:r>
              <a:rPr lang="en-US" altLang="bg-BG" dirty="0" smtClean="0"/>
              <a:t> </a:t>
            </a:r>
            <a:r>
              <a:rPr lang="bg-BG" altLang="bg-BG" dirty="0" smtClean="0"/>
              <a:t>прилаганата анестезия.</a:t>
            </a:r>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34</a:t>
            </a:fld>
            <a:endParaRPr lang="bg-BG" altLang="bg-BG" sz="1000"/>
          </a:p>
        </p:txBody>
      </p:sp>
    </p:spTree>
    <p:extLst>
      <p:ext uri="{BB962C8B-B14F-4D97-AF65-F5344CB8AC3E}">
        <p14:creationId xmlns:p14="http://schemas.microsoft.com/office/powerpoint/2010/main" val="3648021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18728" y="184822"/>
            <a:ext cx="8259099" cy="763526"/>
          </a:xfrm>
        </p:spPr>
        <p:txBody>
          <a:bodyPr>
            <a:noAutofit/>
          </a:bodyPr>
          <a:lstStyle/>
          <a:p>
            <a:pPr eaLnBrk="1" hangingPunct="1"/>
            <a:r>
              <a:rPr lang="bg-BG" altLang="bg-BG" dirty="0" smtClean="0"/>
              <a:t>Медикаменти</a:t>
            </a:r>
            <a:br>
              <a:rPr lang="bg-BG" altLang="bg-BG" dirty="0" smtClean="0"/>
            </a:br>
            <a:r>
              <a:rPr lang="bg-BG" altLang="bg-BG" dirty="0" smtClean="0"/>
              <a:t>за венозния увод</a:t>
            </a:r>
          </a:p>
        </p:txBody>
      </p:sp>
      <p:sp>
        <p:nvSpPr>
          <p:cNvPr id="34820" name="Rectangle 3"/>
          <p:cNvSpPr>
            <a:spLocks noGrp="1" noChangeArrowheads="1"/>
          </p:cNvSpPr>
          <p:nvPr>
            <p:ph type="body" idx="1"/>
          </p:nvPr>
        </p:nvSpPr>
        <p:spPr>
          <a:xfrm>
            <a:off x="360363" y="1493448"/>
            <a:ext cx="8229600" cy="2171700"/>
          </a:xfrm>
        </p:spPr>
        <p:txBody>
          <a:bodyPr>
            <a:normAutofit lnSpcReduction="10000"/>
          </a:bodyPr>
          <a:lstStyle/>
          <a:p>
            <a:pPr marL="355600" indent="-355600" algn="just" eaLnBrk="1" hangingPunct="1"/>
            <a:r>
              <a:rPr lang="en-US" altLang="bg-BG" dirty="0" smtClean="0"/>
              <a:t>Thiopental</a:t>
            </a:r>
          </a:p>
          <a:p>
            <a:pPr marL="355600" indent="-355600" algn="just" eaLnBrk="1" hangingPunct="1"/>
            <a:r>
              <a:rPr lang="en-US" altLang="bg-BG" dirty="0" err="1" smtClean="0"/>
              <a:t>Propofol</a:t>
            </a:r>
            <a:endParaRPr lang="en-US" altLang="bg-BG" dirty="0" smtClean="0"/>
          </a:p>
          <a:p>
            <a:pPr marL="355600" indent="-355600" algn="just" eaLnBrk="1" hangingPunct="1"/>
            <a:r>
              <a:rPr lang="en-US" altLang="bg-BG" dirty="0" smtClean="0"/>
              <a:t>Etomidate</a:t>
            </a:r>
          </a:p>
          <a:p>
            <a:pPr marL="355600" indent="-355600" algn="just" eaLnBrk="1" hangingPunct="1"/>
            <a:r>
              <a:rPr lang="en-US" altLang="bg-BG" dirty="0" smtClean="0"/>
              <a:t>Ketamine</a:t>
            </a:r>
          </a:p>
          <a:p>
            <a:pPr marL="355600" indent="-355600" algn="just" eaLnBrk="1" hangingPunct="1"/>
            <a:r>
              <a:rPr lang="bg-BG" altLang="bg-BG" dirty="0" smtClean="0"/>
              <a:t>Бензодиазепини</a:t>
            </a:r>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35</a:t>
            </a:fld>
            <a:endParaRPr lang="bg-BG" altLang="bg-BG" sz="1000"/>
          </a:p>
        </p:txBody>
      </p:sp>
    </p:spTree>
    <p:extLst>
      <p:ext uri="{BB962C8B-B14F-4D97-AF65-F5344CB8AC3E}">
        <p14:creationId xmlns:p14="http://schemas.microsoft.com/office/powerpoint/2010/main" val="3197430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18728" y="184822"/>
            <a:ext cx="8259099" cy="763526"/>
          </a:xfrm>
        </p:spPr>
        <p:txBody>
          <a:bodyPr>
            <a:noAutofit/>
          </a:bodyPr>
          <a:lstStyle/>
          <a:p>
            <a:pPr eaLnBrk="1" hangingPunct="1"/>
            <a:r>
              <a:rPr lang="bg-BG" altLang="bg-BG" dirty="0" smtClean="0"/>
              <a:t>Медикаменти</a:t>
            </a:r>
            <a:br>
              <a:rPr lang="bg-BG" altLang="bg-BG" dirty="0" smtClean="0"/>
            </a:br>
            <a:r>
              <a:rPr lang="bg-BG" altLang="bg-BG" dirty="0" smtClean="0"/>
              <a:t>за инхалационен увод</a:t>
            </a:r>
          </a:p>
        </p:txBody>
      </p:sp>
      <p:sp>
        <p:nvSpPr>
          <p:cNvPr id="34820" name="Rectangle 3"/>
          <p:cNvSpPr>
            <a:spLocks noGrp="1" noChangeArrowheads="1"/>
          </p:cNvSpPr>
          <p:nvPr>
            <p:ph type="body" idx="1"/>
          </p:nvPr>
        </p:nvSpPr>
        <p:spPr>
          <a:xfrm>
            <a:off x="360363" y="1493448"/>
            <a:ext cx="8229600" cy="2171700"/>
          </a:xfrm>
        </p:spPr>
        <p:txBody>
          <a:bodyPr>
            <a:normAutofit lnSpcReduction="10000"/>
          </a:bodyPr>
          <a:lstStyle/>
          <a:p>
            <a:pPr marL="355600" indent="-355600" algn="just" eaLnBrk="1" hangingPunct="1"/>
            <a:r>
              <a:rPr lang="bg-BG" altLang="bg-BG" dirty="0" smtClean="0"/>
              <a:t>Райски газ?</a:t>
            </a:r>
          </a:p>
          <a:p>
            <a:pPr marL="355600" indent="-355600" algn="just" eaLnBrk="1" hangingPunct="1"/>
            <a:r>
              <a:rPr lang="en-US" altLang="bg-BG" dirty="0" err="1" smtClean="0"/>
              <a:t>Desflurane</a:t>
            </a:r>
            <a:endParaRPr lang="en-US" altLang="bg-BG" dirty="0" smtClean="0"/>
          </a:p>
          <a:p>
            <a:pPr marL="355600" indent="-355600" algn="just" eaLnBrk="1" hangingPunct="1"/>
            <a:r>
              <a:rPr lang="en-US" altLang="bg-BG" dirty="0" smtClean="0"/>
              <a:t>Isoflurane</a:t>
            </a:r>
          </a:p>
          <a:p>
            <a:pPr marL="355600" indent="-355600" algn="just" eaLnBrk="1" hangingPunct="1"/>
            <a:r>
              <a:rPr lang="en-US" altLang="bg-BG" dirty="0" smtClean="0"/>
              <a:t>Halothane</a:t>
            </a:r>
          </a:p>
          <a:p>
            <a:pPr marL="355600" indent="-355600" algn="just" eaLnBrk="1" hangingPunct="1"/>
            <a:r>
              <a:rPr lang="en-US" altLang="bg-BG" dirty="0" smtClean="0"/>
              <a:t>Sevoflurane</a:t>
            </a:r>
            <a:endParaRPr lang="bg-BG" altLang="bg-BG" dirty="0" smtClean="0"/>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36</a:t>
            </a:fld>
            <a:endParaRPr lang="bg-BG" altLang="bg-BG" sz="1000"/>
          </a:p>
        </p:txBody>
      </p:sp>
    </p:spTree>
    <p:extLst>
      <p:ext uri="{BB962C8B-B14F-4D97-AF65-F5344CB8AC3E}">
        <p14:creationId xmlns:p14="http://schemas.microsoft.com/office/powerpoint/2010/main" val="372067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69931" y="227956"/>
            <a:ext cx="8259099" cy="763526"/>
          </a:xfrm>
        </p:spPr>
        <p:txBody>
          <a:bodyPr>
            <a:normAutofit fontScale="90000"/>
          </a:bodyPr>
          <a:lstStyle/>
          <a:p>
            <a:r>
              <a:rPr lang="bg-BG" altLang="bg-BG" dirty="0" smtClean="0"/>
              <a:t>Осигуряване на проходимост</a:t>
            </a:r>
            <a:br>
              <a:rPr lang="bg-BG" altLang="bg-BG" dirty="0" smtClean="0"/>
            </a:br>
            <a:r>
              <a:rPr lang="bg-BG" altLang="bg-BG" dirty="0" smtClean="0"/>
              <a:t>на дихателните пътища</a:t>
            </a:r>
            <a:endParaRPr lang="en-US" altLang="bg-BG" dirty="0" smtClean="0"/>
          </a:p>
        </p:txBody>
      </p:sp>
      <p:sp>
        <p:nvSpPr>
          <p:cNvPr id="35843" name="Content Placeholder 2"/>
          <p:cNvSpPr>
            <a:spLocks noGrp="1"/>
          </p:cNvSpPr>
          <p:nvPr>
            <p:ph idx="1"/>
          </p:nvPr>
        </p:nvSpPr>
        <p:spPr>
          <a:xfrm>
            <a:off x="310551" y="1388382"/>
            <a:ext cx="8229600" cy="2026444"/>
          </a:xfrm>
        </p:spPr>
        <p:txBody>
          <a:bodyPr>
            <a:normAutofit fontScale="92500" lnSpcReduction="10000"/>
          </a:bodyPr>
          <a:lstStyle/>
          <a:p>
            <a:pPr marL="355600" indent="-355600"/>
            <a:r>
              <a:rPr lang="bg-BG" altLang="bg-BG" dirty="0" smtClean="0"/>
              <a:t>Мускулна релаксация и спиране на дишането</a:t>
            </a:r>
          </a:p>
          <a:p>
            <a:pPr marL="355600" indent="-355600"/>
            <a:r>
              <a:rPr lang="bg-BG" altLang="bg-BG" dirty="0" smtClean="0"/>
              <a:t>Осигуряване на проходимост на дихателните пътища чрез:</a:t>
            </a:r>
          </a:p>
          <a:p>
            <a:pPr lvl="1" indent="-387350">
              <a:buFont typeface="Arial" charset="0"/>
              <a:buChar char="•"/>
            </a:pPr>
            <a:r>
              <a:rPr lang="bg-BG" altLang="bg-BG" dirty="0" smtClean="0"/>
              <a:t>Поставяне на ЕТТръба</a:t>
            </a:r>
          </a:p>
          <a:p>
            <a:pPr lvl="1" indent="-387350">
              <a:buFont typeface="Arial" charset="0"/>
              <a:buChar char="•"/>
            </a:pPr>
            <a:r>
              <a:rPr lang="bg-BG" altLang="bg-BG" dirty="0" smtClean="0"/>
              <a:t>Поставяне на Ларингеална маска</a:t>
            </a:r>
          </a:p>
          <a:p>
            <a:pPr lvl="1" indent="-387350">
              <a:buFont typeface="Arial" charset="0"/>
              <a:buChar char="•"/>
            </a:pPr>
            <a:r>
              <a:rPr lang="bg-BG" altLang="bg-BG" dirty="0" smtClean="0"/>
              <a:t>Поставяне на трахеостомна канюла</a:t>
            </a:r>
            <a:endParaRPr lang="en-US" altLang="bg-BG" dirty="0" smtClean="0"/>
          </a:p>
        </p:txBody>
      </p:sp>
      <p:pic>
        <p:nvPicPr>
          <p:cNvPr id="35846" name="Picture 8"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766" y="3743865"/>
            <a:ext cx="2035175" cy="118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ANd9GcSSoF4Ilh4yZvagfCoessGcrgEYw1FXxjzmEfMpONh8brXRzq4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7" y="3922130"/>
            <a:ext cx="2087563" cy="114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Nd9GcSRfpwC2wUH6dcVxNphqcwsU4ybdkmzCTQQ173QpkkZ2kT1_K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265640" y="3922130"/>
            <a:ext cx="2261250" cy="111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37</a:t>
            </a:fld>
            <a:endParaRPr lang="bg-BG" altLang="bg-BG" sz="1000"/>
          </a:p>
        </p:txBody>
      </p:sp>
    </p:spTree>
    <p:extLst>
      <p:ext uri="{BB962C8B-B14F-4D97-AF65-F5344CB8AC3E}">
        <p14:creationId xmlns:p14="http://schemas.microsoft.com/office/powerpoint/2010/main" val="491015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95802" y="202075"/>
            <a:ext cx="8259099" cy="763526"/>
          </a:xfrm>
        </p:spPr>
        <p:txBody>
          <a:bodyPr/>
          <a:lstStyle/>
          <a:p>
            <a:r>
              <a:rPr lang="bg-BG" altLang="bg-BG" dirty="0" smtClean="0"/>
              <a:t>ЕТИнтубация</a:t>
            </a:r>
            <a:endParaRPr lang="en-US" altLang="bg-BG" dirty="0" smtClean="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1" y="2247716"/>
            <a:ext cx="3816350" cy="243006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36870" name="Picture 9" descr="ANd9GcSdp7GMgNWaFD4XETQQ5-FtM3oQRIiRwu1VrrYAGpeEITgV3B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605" y="2247716"/>
            <a:ext cx="3529012" cy="2430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38</a:t>
            </a:fld>
            <a:endParaRPr lang="bg-BG" altLang="bg-BG" sz="1000"/>
          </a:p>
        </p:txBody>
      </p:sp>
    </p:spTree>
    <p:extLst>
      <p:ext uri="{BB962C8B-B14F-4D97-AF65-F5344CB8AC3E}">
        <p14:creationId xmlns:p14="http://schemas.microsoft.com/office/powerpoint/2010/main" val="172828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18728" y="184822"/>
            <a:ext cx="8259099" cy="763526"/>
          </a:xfrm>
        </p:spPr>
        <p:txBody>
          <a:bodyPr>
            <a:noAutofit/>
          </a:bodyPr>
          <a:lstStyle/>
          <a:p>
            <a:pPr eaLnBrk="1" hangingPunct="1"/>
            <a:r>
              <a:rPr lang="bg-BG" altLang="bg-BG" dirty="0" smtClean="0"/>
              <a:t>Медикаменти</a:t>
            </a:r>
            <a:br>
              <a:rPr lang="bg-BG" altLang="bg-BG" dirty="0" smtClean="0"/>
            </a:br>
            <a:r>
              <a:rPr lang="bg-BG" altLang="bg-BG" dirty="0" smtClean="0"/>
              <a:t>за</a:t>
            </a:r>
            <a:r>
              <a:rPr lang="en-US" altLang="bg-BG" dirty="0" smtClean="0"/>
              <a:t> </a:t>
            </a:r>
            <a:r>
              <a:rPr lang="bg-BG" altLang="bg-BG" dirty="0" smtClean="0"/>
              <a:t>мускулна релаксация</a:t>
            </a:r>
          </a:p>
        </p:txBody>
      </p:sp>
      <p:sp>
        <p:nvSpPr>
          <p:cNvPr id="34820" name="Rectangle 3"/>
          <p:cNvSpPr>
            <a:spLocks noGrp="1" noChangeArrowheads="1"/>
          </p:cNvSpPr>
          <p:nvPr>
            <p:ph type="body" idx="1"/>
          </p:nvPr>
        </p:nvSpPr>
        <p:spPr>
          <a:xfrm>
            <a:off x="256846" y="1260535"/>
            <a:ext cx="8229600" cy="2171700"/>
          </a:xfrm>
        </p:spPr>
        <p:txBody>
          <a:bodyPr>
            <a:noAutofit/>
          </a:bodyPr>
          <a:lstStyle/>
          <a:p>
            <a:pPr marL="355600" indent="-355600" algn="just" eaLnBrk="1" hangingPunct="1"/>
            <a:r>
              <a:rPr lang="bg-BG" altLang="bg-BG" sz="2200" dirty="0" smtClean="0"/>
              <a:t>Деполяризиращи мускулни релаксанти:</a:t>
            </a:r>
          </a:p>
          <a:p>
            <a:pPr marL="755650" lvl="1" indent="-355600" algn="just"/>
            <a:r>
              <a:rPr lang="en-US" altLang="bg-BG" sz="2200" dirty="0" err="1" smtClean="0"/>
              <a:t>Succinylmonocholine</a:t>
            </a:r>
            <a:endParaRPr lang="en-US" altLang="bg-BG" sz="2200" dirty="0" smtClean="0"/>
          </a:p>
          <a:p>
            <a:pPr marL="755650" lvl="1" indent="-355600" algn="just"/>
            <a:r>
              <a:rPr lang="en-US" altLang="bg-BG" sz="2200" dirty="0" err="1" smtClean="0"/>
              <a:t>Succinylbicholine</a:t>
            </a:r>
            <a:endParaRPr lang="en-US" altLang="bg-BG" sz="2200" dirty="0" smtClean="0"/>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39</a:t>
            </a:fld>
            <a:endParaRPr lang="bg-BG" altLang="bg-BG" sz="1000"/>
          </a:p>
        </p:txBody>
      </p:sp>
    </p:spTree>
    <p:extLst>
      <p:ext uri="{BB962C8B-B14F-4D97-AF65-F5344CB8AC3E}">
        <p14:creationId xmlns:p14="http://schemas.microsoft.com/office/powerpoint/2010/main" val="56063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4F1F54C-CE04-46E4-ABC9-FF54EE993AFF}" type="slidenum">
              <a:rPr lang="bg-BG" altLang="bg-BG" sz="1000"/>
              <a:pPr algn="r" eaLnBrk="1" hangingPunct="1"/>
              <a:t>4</a:t>
            </a:fld>
            <a:endParaRPr lang="bg-BG" altLang="bg-BG" sz="1000"/>
          </a:p>
        </p:txBody>
      </p:sp>
      <p:sp>
        <p:nvSpPr>
          <p:cNvPr id="4099" name="Rectangle 2"/>
          <p:cNvSpPr>
            <a:spLocks noGrp="1" noChangeArrowheads="1"/>
          </p:cNvSpPr>
          <p:nvPr>
            <p:ph type="title"/>
          </p:nvPr>
        </p:nvSpPr>
        <p:spPr>
          <a:xfrm>
            <a:off x="407946" y="133065"/>
            <a:ext cx="8259099" cy="763526"/>
          </a:xfrm>
        </p:spPr>
        <p:txBody>
          <a:bodyPr/>
          <a:lstStyle/>
          <a:p>
            <a:pPr eaLnBrk="1" hangingPunct="1"/>
            <a:r>
              <a:rPr lang="bg-BG" altLang="bg-BG" dirty="0" smtClean="0"/>
              <a:t>Кратка история</a:t>
            </a:r>
            <a:endParaRPr lang="en-US" altLang="bg-BG" dirty="0" smtClean="0"/>
          </a:p>
        </p:txBody>
      </p:sp>
      <p:sp>
        <p:nvSpPr>
          <p:cNvPr id="4100" name="Rectangle 3"/>
          <p:cNvSpPr>
            <a:spLocks noGrp="1" noChangeArrowheads="1"/>
          </p:cNvSpPr>
          <p:nvPr>
            <p:ph type="body" idx="1"/>
          </p:nvPr>
        </p:nvSpPr>
        <p:spPr>
          <a:xfrm>
            <a:off x="741872" y="2320494"/>
            <a:ext cx="8002588" cy="2026444"/>
          </a:xfrm>
        </p:spPr>
        <p:txBody>
          <a:bodyPr/>
          <a:lstStyle/>
          <a:p>
            <a:pPr marL="0" indent="355600" algn="just" eaLnBrk="1" hangingPunct="1">
              <a:buNone/>
            </a:pPr>
            <a:r>
              <a:rPr lang="bg-BG" altLang="bg-BG" dirty="0" smtClean="0"/>
              <a:t>Още през </a:t>
            </a:r>
            <a:r>
              <a:rPr lang="en-US" altLang="bg-BG" dirty="0" smtClean="0"/>
              <a:t>XII </a:t>
            </a:r>
            <a:r>
              <a:rPr lang="bg-BG" altLang="bg-BG" dirty="0" smtClean="0"/>
              <a:t>век</a:t>
            </a:r>
            <a:r>
              <a:rPr lang="en-US" altLang="bg-BG" dirty="0" smtClean="0"/>
              <a:t> </a:t>
            </a:r>
            <a:r>
              <a:rPr lang="bg-BG" altLang="bg-BG" dirty="0" smtClean="0"/>
              <a:t>се използват мандрагора, хашиш, опиум, алкохол за обезболяване на  хирургически интервенции.</a:t>
            </a:r>
            <a:r>
              <a:rPr lang="en-US" altLang="bg-BG" dirty="0" smtClean="0"/>
              <a:t> </a:t>
            </a:r>
          </a:p>
        </p:txBody>
      </p:sp>
      <p:pic>
        <p:nvPicPr>
          <p:cNvPr id="179204"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l="10527" r="13158" b="8289"/>
          <a:stretch>
            <a:fillRect/>
          </a:stretch>
        </p:blipFill>
        <p:spPr bwMode="auto">
          <a:xfrm>
            <a:off x="83649" y="1164611"/>
            <a:ext cx="1571052" cy="11417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11" descr="ANd9GcQ4ajSzEHKXlEfETYEuY7XyigBl8ZHi3u9L2ia-r5bedU1Dg3SJ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5" y="3562709"/>
            <a:ext cx="1967849" cy="1413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6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checkerboard(down)">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18728" y="184822"/>
            <a:ext cx="8259099" cy="763526"/>
          </a:xfrm>
        </p:spPr>
        <p:txBody>
          <a:bodyPr>
            <a:noAutofit/>
          </a:bodyPr>
          <a:lstStyle/>
          <a:p>
            <a:pPr eaLnBrk="1" hangingPunct="1"/>
            <a:r>
              <a:rPr lang="bg-BG" altLang="bg-BG" dirty="0" smtClean="0"/>
              <a:t>Медикаменти</a:t>
            </a:r>
            <a:br>
              <a:rPr lang="bg-BG" altLang="bg-BG" dirty="0" smtClean="0"/>
            </a:br>
            <a:r>
              <a:rPr lang="bg-BG" altLang="bg-BG" dirty="0" smtClean="0"/>
              <a:t>за</a:t>
            </a:r>
            <a:r>
              <a:rPr lang="en-US" altLang="bg-BG" dirty="0" smtClean="0"/>
              <a:t> </a:t>
            </a:r>
            <a:r>
              <a:rPr lang="bg-BG" altLang="bg-BG" dirty="0" smtClean="0"/>
              <a:t>мускулна релаксация</a:t>
            </a:r>
          </a:p>
        </p:txBody>
      </p:sp>
      <p:sp>
        <p:nvSpPr>
          <p:cNvPr id="34820" name="Rectangle 3"/>
          <p:cNvSpPr>
            <a:spLocks noGrp="1" noChangeArrowheads="1"/>
          </p:cNvSpPr>
          <p:nvPr>
            <p:ph type="body" idx="1"/>
          </p:nvPr>
        </p:nvSpPr>
        <p:spPr>
          <a:xfrm>
            <a:off x="334484" y="1217402"/>
            <a:ext cx="8229600" cy="2171700"/>
          </a:xfrm>
        </p:spPr>
        <p:txBody>
          <a:bodyPr>
            <a:noAutofit/>
          </a:bodyPr>
          <a:lstStyle/>
          <a:p>
            <a:pPr algn="just"/>
            <a:r>
              <a:rPr lang="bg-BG" altLang="bg-BG" sz="2200" dirty="0" smtClean="0"/>
              <a:t>Недеполяризиращи мускулни релаксанти:</a:t>
            </a:r>
          </a:p>
          <a:p>
            <a:pPr lvl="1" algn="just"/>
            <a:r>
              <a:rPr lang="en-US" altLang="bg-BG" sz="2200" dirty="0" err="1" smtClean="0"/>
              <a:t>Pancuronium</a:t>
            </a:r>
            <a:r>
              <a:rPr lang="en-US" altLang="bg-BG" sz="2200" dirty="0" smtClean="0"/>
              <a:t> bromide</a:t>
            </a:r>
          </a:p>
          <a:p>
            <a:pPr lvl="1" algn="just"/>
            <a:r>
              <a:rPr lang="en-US" altLang="bg-BG" sz="2200" dirty="0" err="1" smtClean="0"/>
              <a:t>Pipecurium</a:t>
            </a:r>
            <a:r>
              <a:rPr lang="en-US" altLang="bg-BG" sz="2200" dirty="0" smtClean="0"/>
              <a:t> bromide</a:t>
            </a:r>
          </a:p>
          <a:p>
            <a:pPr lvl="1" algn="just"/>
            <a:r>
              <a:rPr lang="en-US" altLang="bg-BG" sz="2200" dirty="0" err="1" smtClean="0"/>
              <a:t>Atracurium</a:t>
            </a:r>
            <a:r>
              <a:rPr lang="en-US" altLang="bg-BG" sz="2200" dirty="0" smtClean="0"/>
              <a:t> bromide</a:t>
            </a:r>
          </a:p>
          <a:p>
            <a:pPr lvl="1" algn="just"/>
            <a:r>
              <a:rPr lang="en-US" altLang="bg-BG" sz="2200" dirty="0" err="1" smtClean="0"/>
              <a:t>Vecuronium</a:t>
            </a:r>
            <a:endParaRPr lang="en-US" altLang="bg-BG" sz="2200" dirty="0" smtClean="0"/>
          </a:p>
          <a:p>
            <a:pPr lvl="1" algn="just"/>
            <a:r>
              <a:rPr lang="en-US" altLang="bg-BG" sz="2200" dirty="0" err="1" smtClean="0"/>
              <a:t>Rocuronium</a:t>
            </a:r>
            <a:endParaRPr lang="en-US" altLang="bg-BG" sz="2200" dirty="0" smtClean="0"/>
          </a:p>
          <a:p>
            <a:pPr lvl="1" algn="just"/>
            <a:r>
              <a:rPr lang="en-US" altLang="bg-BG" sz="2200" dirty="0" err="1" smtClean="0"/>
              <a:t>Mivacurium</a:t>
            </a:r>
            <a:r>
              <a:rPr lang="en-US" altLang="bg-BG" sz="2200" dirty="0" smtClean="0"/>
              <a:t> chloride</a:t>
            </a:r>
            <a:endParaRPr lang="bg-BG" altLang="bg-BG" sz="2200" dirty="0" smtClean="0"/>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40</a:t>
            </a:fld>
            <a:endParaRPr lang="bg-BG" altLang="bg-BG" sz="1000"/>
          </a:p>
        </p:txBody>
      </p:sp>
    </p:spTree>
    <p:extLst>
      <p:ext uri="{BB962C8B-B14F-4D97-AF65-F5344CB8AC3E}">
        <p14:creationId xmlns:p14="http://schemas.microsoft.com/office/powerpoint/2010/main" val="1309889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bg-BG" altLang="bg-BG" smtClean="0"/>
              <a:t>Поддържане на анестезията</a:t>
            </a:r>
          </a:p>
        </p:txBody>
      </p:sp>
      <p:sp>
        <p:nvSpPr>
          <p:cNvPr id="37891" name="Rectangle 3"/>
          <p:cNvSpPr>
            <a:spLocks noGrp="1" noChangeArrowheads="1"/>
          </p:cNvSpPr>
          <p:nvPr>
            <p:ph type="body" idx="1"/>
          </p:nvPr>
        </p:nvSpPr>
        <p:spPr>
          <a:xfrm>
            <a:off x="411163" y="1622844"/>
            <a:ext cx="8229600" cy="2026444"/>
          </a:xfrm>
        </p:spPr>
        <p:txBody>
          <a:bodyPr/>
          <a:lstStyle/>
          <a:p>
            <a:pPr marL="0" indent="355600" algn="just">
              <a:buNone/>
            </a:pPr>
            <a:r>
              <a:rPr lang="bg-BG" altLang="bg-BG" dirty="0" smtClean="0"/>
              <a:t>Това е периода по време на който пациентът се поддържа в състояние на обща анестезия за нуждите на оперативната интервенция и/или диагностичната процедура.</a:t>
            </a:r>
          </a:p>
        </p:txBody>
      </p:sp>
      <p:sp>
        <p:nvSpPr>
          <p:cNvPr id="5"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41</a:t>
            </a:fld>
            <a:endParaRPr lang="bg-BG" altLang="bg-BG" sz="1000"/>
          </a:p>
        </p:txBody>
      </p:sp>
    </p:spTree>
    <p:extLst>
      <p:ext uri="{BB962C8B-B14F-4D97-AF65-F5344CB8AC3E}">
        <p14:creationId xmlns:p14="http://schemas.microsoft.com/office/powerpoint/2010/main" val="21262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35418" y="158944"/>
            <a:ext cx="8259099" cy="763526"/>
          </a:xfrm>
        </p:spPr>
        <p:txBody>
          <a:bodyPr/>
          <a:lstStyle/>
          <a:p>
            <a:pPr eaLnBrk="1" hangingPunct="1"/>
            <a:r>
              <a:rPr lang="bg-BG" altLang="bg-BG" dirty="0" smtClean="0"/>
              <a:t>Етапи на общата анестезия</a:t>
            </a:r>
          </a:p>
        </p:txBody>
      </p:sp>
      <p:sp>
        <p:nvSpPr>
          <p:cNvPr id="38916" name="Rectangle 3"/>
          <p:cNvSpPr>
            <a:spLocks noGrp="1" noChangeArrowheads="1"/>
          </p:cNvSpPr>
          <p:nvPr>
            <p:ph type="body" idx="1"/>
          </p:nvPr>
        </p:nvSpPr>
        <p:spPr>
          <a:xfrm>
            <a:off x="267419" y="1415811"/>
            <a:ext cx="8229600" cy="2026444"/>
          </a:xfrm>
        </p:spPr>
        <p:txBody>
          <a:bodyPr>
            <a:noAutofit/>
          </a:bodyPr>
          <a:lstStyle/>
          <a:p>
            <a:pPr marL="342900" lvl="1" indent="-342900" algn="just" eaLnBrk="1" hangingPunct="1">
              <a:buFont typeface="Wingdings" panose="05000000000000000000" pitchFamily="2" charset="2"/>
              <a:buChar char="§"/>
            </a:pPr>
            <a:r>
              <a:rPr lang="bg-BG" altLang="bg-BG" dirty="0" smtClean="0"/>
              <a:t>Поддържане </a:t>
            </a:r>
            <a:r>
              <a:rPr lang="bg-BG" altLang="bg-BG" dirty="0"/>
              <a:t>на анестезията чрез въвеждане по различен начин/път </a:t>
            </a:r>
            <a:r>
              <a:rPr lang="bg-BG" altLang="bg-BG" dirty="0" smtClean="0"/>
              <a:t>на:</a:t>
            </a:r>
          </a:p>
          <a:p>
            <a:pPr marL="742950" lvl="2" indent="-342900" algn="just"/>
            <a:r>
              <a:rPr lang="bg-BG" altLang="bg-BG" dirty="0" smtClean="0"/>
              <a:t>Аналгетици – </a:t>
            </a:r>
            <a:r>
              <a:rPr lang="en-US" altLang="bg-BG" dirty="0" smtClean="0"/>
              <a:t>iv</a:t>
            </a:r>
            <a:endParaRPr lang="bg-BG" altLang="bg-BG" dirty="0" smtClean="0"/>
          </a:p>
          <a:p>
            <a:pPr marL="742950" lvl="2" indent="-342900" algn="just"/>
            <a:r>
              <a:rPr lang="bg-BG" altLang="bg-BG" dirty="0" smtClean="0"/>
              <a:t>Хипнотици</a:t>
            </a:r>
            <a:r>
              <a:rPr lang="en-US" altLang="bg-BG" dirty="0" smtClean="0"/>
              <a:t> –</a:t>
            </a:r>
            <a:r>
              <a:rPr lang="bg-BG" altLang="bg-BG" dirty="0" smtClean="0"/>
              <a:t> </a:t>
            </a:r>
            <a:r>
              <a:rPr lang="en-US" altLang="bg-BG" dirty="0" smtClean="0"/>
              <a:t>iv</a:t>
            </a:r>
            <a:endParaRPr lang="bg-BG" altLang="bg-BG" dirty="0"/>
          </a:p>
          <a:p>
            <a:pPr marL="742950" lvl="2" indent="-342900" algn="just"/>
            <a:r>
              <a:rPr lang="bg-BG" altLang="bg-BG" dirty="0" smtClean="0"/>
              <a:t>Мускулни релаксанти</a:t>
            </a:r>
            <a:r>
              <a:rPr lang="en-US" altLang="bg-BG" dirty="0" smtClean="0"/>
              <a:t> – iv</a:t>
            </a:r>
            <a:endParaRPr lang="bg-BG" altLang="bg-BG" dirty="0" smtClean="0"/>
          </a:p>
          <a:p>
            <a:pPr marL="742950" lvl="2" indent="-342900" algn="just"/>
            <a:r>
              <a:rPr lang="bg-BG" altLang="bg-BG" dirty="0" smtClean="0"/>
              <a:t>Анестетици - инхалационно</a:t>
            </a:r>
          </a:p>
          <a:p>
            <a:pPr marL="342900" lvl="1" indent="-342900" eaLnBrk="1" hangingPunct="1">
              <a:buFont typeface="Wingdings" panose="05000000000000000000" pitchFamily="2" charset="2"/>
              <a:buChar char="§"/>
            </a:pPr>
            <a:r>
              <a:rPr lang="bg-BG" altLang="bg-BG" dirty="0" smtClean="0"/>
              <a:t>Провеждане на изпреварващо обезболяване</a:t>
            </a:r>
          </a:p>
        </p:txBody>
      </p:sp>
      <p:sp>
        <p:nvSpPr>
          <p:cNvPr id="8"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42</a:t>
            </a:fld>
            <a:endParaRPr lang="bg-BG" altLang="bg-BG" sz="1000"/>
          </a:p>
        </p:txBody>
      </p:sp>
    </p:spTree>
    <p:extLst>
      <p:ext uri="{BB962C8B-B14F-4D97-AF65-F5344CB8AC3E}">
        <p14:creationId xmlns:p14="http://schemas.microsoft.com/office/powerpoint/2010/main" val="1599579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Аналгетици</a:t>
            </a:r>
            <a:endParaRPr lang="bg-BG" dirty="0"/>
          </a:p>
        </p:txBody>
      </p:sp>
      <p:sp>
        <p:nvSpPr>
          <p:cNvPr id="3" name="Content Placeholder 2"/>
          <p:cNvSpPr>
            <a:spLocks noGrp="1"/>
          </p:cNvSpPr>
          <p:nvPr>
            <p:ph idx="1"/>
          </p:nvPr>
        </p:nvSpPr>
        <p:spPr/>
        <p:txBody>
          <a:bodyPr>
            <a:normAutofit lnSpcReduction="10000"/>
          </a:bodyPr>
          <a:lstStyle/>
          <a:p>
            <a:r>
              <a:rPr lang="bg-BG" dirty="0" smtClean="0"/>
              <a:t>Опиеви:</a:t>
            </a:r>
          </a:p>
          <a:p>
            <a:pPr lvl="1"/>
            <a:r>
              <a:rPr lang="en-US" dirty="0" smtClean="0"/>
              <a:t>Morphine</a:t>
            </a:r>
          </a:p>
          <a:p>
            <a:pPr lvl="1"/>
            <a:r>
              <a:rPr lang="en-US" dirty="0" smtClean="0"/>
              <a:t>Diamorphine</a:t>
            </a:r>
          </a:p>
          <a:p>
            <a:pPr lvl="1"/>
            <a:r>
              <a:rPr lang="en-US" dirty="0" smtClean="0"/>
              <a:t>Codeine</a:t>
            </a:r>
          </a:p>
          <a:p>
            <a:pPr lvl="1"/>
            <a:r>
              <a:rPr lang="en-US" dirty="0" smtClean="0"/>
              <a:t>Fentanyl</a:t>
            </a:r>
          </a:p>
          <a:p>
            <a:pPr lvl="1"/>
            <a:r>
              <a:rPr lang="en-US" dirty="0" err="1" smtClean="0"/>
              <a:t>Alfentanyl</a:t>
            </a:r>
            <a:endParaRPr lang="en-US" dirty="0" smtClean="0"/>
          </a:p>
          <a:p>
            <a:pPr lvl="1"/>
            <a:r>
              <a:rPr lang="en-US" dirty="0" err="1" smtClean="0"/>
              <a:t>Sufentanyl</a:t>
            </a:r>
            <a:endParaRPr lang="en-US" dirty="0" smtClean="0"/>
          </a:p>
          <a:p>
            <a:pPr lvl="1"/>
            <a:r>
              <a:rPr lang="en-US" dirty="0" err="1" smtClean="0"/>
              <a:t>Remifentanyl</a:t>
            </a:r>
            <a:endParaRPr lang="en-US" dirty="0" smtClean="0"/>
          </a:p>
        </p:txBody>
      </p:sp>
    </p:spTree>
    <p:extLst>
      <p:ext uri="{BB962C8B-B14F-4D97-AF65-F5344CB8AC3E}">
        <p14:creationId xmlns:p14="http://schemas.microsoft.com/office/powerpoint/2010/main" val="184336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Аналгетици</a:t>
            </a:r>
            <a:endParaRPr lang="bg-BG" dirty="0"/>
          </a:p>
        </p:txBody>
      </p:sp>
      <p:sp>
        <p:nvSpPr>
          <p:cNvPr id="3" name="Content Placeholder 2"/>
          <p:cNvSpPr>
            <a:spLocks noGrp="1"/>
          </p:cNvSpPr>
          <p:nvPr>
            <p:ph idx="1"/>
          </p:nvPr>
        </p:nvSpPr>
        <p:spPr/>
        <p:txBody>
          <a:bodyPr>
            <a:normAutofit/>
          </a:bodyPr>
          <a:lstStyle/>
          <a:p>
            <a:r>
              <a:rPr lang="bg-BG" dirty="0" smtClean="0"/>
              <a:t>Нестероидни Противовъзпалителни средства:</a:t>
            </a:r>
          </a:p>
          <a:p>
            <a:pPr lvl="1"/>
            <a:r>
              <a:rPr lang="en-US" dirty="0" smtClean="0"/>
              <a:t>Ibuprofen</a:t>
            </a:r>
          </a:p>
          <a:p>
            <a:pPr lvl="1"/>
            <a:r>
              <a:rPr lang="en-US" dirty="0" err="1" smtClean="0"/>
              <a:t>Dexofen</a:t>
            </a:r>
            <a:endParaRPr lang="en-US" dirty="0" smtClean="0"/>
          </a:p>
          <a:p>
            <a:pPr lvl="1"/>
            <a:r>
              <a:rPr lang="en-US" dirty="0" smtClean="0"/>
              <a:t>Diclofenac</a:t>
            </a:r>
          </a:p>
          <a:p>
            <a:pPr lvl="1"/>
            <a:r>
              <a:rPr lang="en-US" dirty="0" err="1" smtClean="0"/>
              <a:t>Aspirine</a:t>
            </a:r>
            <a:endParaRPr lang="en-US" dirty="0" smtClean="0"/>
          </a:p>
          <a:p>
            <a:pPr lvl="1"/>
            <a:r>
              <a:rPr lang="en-US" dirty="0" smtClean="0"/>
              <a:t>Cox-2 </a:t>
            </a:r>
            <a:r>
              <a:rPr lang="bg-BG" dirty="0" smtClean="0"/>
              <a:t>инхибитори</a:t>
            </a:r>
            <a:endParaRPr lang="en-US" dirty="0" smtClean="0"/>
          </a:p>
        </p:txBody>
      </p:sp>
    </p:spTree>
    <p:extLst>
      <p:ext uri="{BB962C8B-B14F-4D97-AF65-F5344CB8AC3E}">
        <p14:creationId xmlns:p14="http://schemas.microsoft.com/office/powerpoint/2010/main" val="2490327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95802" y="176197"/>
            <a:ext cx="8259099" cy="763526"/>
          </a:xfrm>
        </p:spPr>
        <p:txBody>
          <a:bodyPr/>
          <a:lstStyle/>
          <a:p>
            <a:r>
              <a:rPr lang="bg-BG" altLang="bg-BG" dirty="0" smtClean="0"/>
              <a:t>Събуждане</a:t>
            </a:r>
          </a:p>
        </p:txBody>
      </p:sp>
      <p:sp>
        <p:nvSpPr>
          <p:cNvPr id="39939" name="Rectangle 3"/>
          <p:cNvSpPr>
            <a:spLocks noGrp="1" noChangeArrowheads="1"/>
          </p:cNvSpPr>
          <p:nvPr>
            <p:ph type="body" idx="1"/>
          </p:nvPr>
        </p:nvSpPr>
        <p:spPr>
          <a:xfrm>
            <a:off x="411163" y="1443234"/>
            <a:ext cx="8229600" cy="2085287"/>
          </a:xfrm>
        </p:spPr>
        <p:txBody>
          <a:bodyPr/>
          <a:lstStyle/>
          <a:p>
            <a:pPr marL="0" indent="355600" algn="just">
              <a:buNone/>
            </a:pPr>
            <a:r>
              <a:rPr lang="bg-BG" altLang="bg-BG" dirty="0" smtClean="0"/>
              <a:t>Това е времето от преустановяването на прилагането на анестетик до възстановяване на основните жизнени функции.</a:t>
            </a:r>
          </a:p>
        </p:txBody>
      </p:sp>
      <p:pic>
        <p:nvPicPr>
          <p:cNvPr id="39940" name="Picture 5" descr="ANd9GcTonSb1KIBT2X4sHjZ3lauDCY87vKg7Humxz0Zx5vdhPsIgWWY1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043" y="3311131"/>
            <a:ext cx="2682875" cy="150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45</a:t>
            </a:fld>
            <a:endParaRPr lang="bg-BG" altLang="bg-BG" sz="1000"/>
          </a:p>
        </p:txBody>
      </p:sp>
    </p:spTree>
    <p:extLst>
      <p:ext uri="{BB962C8B-B14F-4D97-AF65-F5344CB8AC3E}">
        <p14:creationId xmlns:p14="http://schemas.microsoft.com/office/powerpoint/2010/main" val="2117573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0BA52F-A11F-4667-A342-993A93921967}" type="slidenum">
              <a:rPr lang="bg-BG" altLang="bg-BG" sz="1000"/>
              <a:pPr algn="r" eaLnBrk="1" hangingPunct="1"/>
              <a:t>46</a:t>
            </a:fld>
            <a:endParaRPr lang="bg-BG" altLang="bg-BG" sz="1000"/>
          </a:p>
        </p:txBody>
      </p:sp>
      <p:sp>
        <p:nvSpPr>
          <p:cNvPr id="40963" name="Rectangle 2"/>
          <p:cNvSpPr>
            <a:spLocks noGrp="1" noChangeArrowheads="1"/>
          </p:cNvSpPr>
          <p:nvPr>
            <p:ph type="title"/>
          </p:nvPr>
        </p:nvSpPr>
        <p:spPr/>
        <p:txBody>
          <a:bodyPr/>
          <a:lstStyle/>
          <a:p>
            <a:pPr eaLnBrk="1" hangingPunct="1"/>
            <a:r>
              <a:rPr lang="bg-BG" altLang="bg-BG" smtClean="0"/>
              <a:t>Етапи на общата анестезия</a:t>
            </a:r>
          </a:p>
        </p:txBody>
      </p:sp>
      <p:sp>
        <p:nvSpPr>
          <p:cNvPr id="40964" name="Rectangle 3"/>
          <p:cNvSpPr>
            <a:spLocks noGrp="1" noChangeArrowheads="1"/>
          </p:cNvSpPr>
          <p:nvPr>
            <p:ph type="body" idx="1"/>
          </p:nvPr>
        </p:nvSpPr>
        <p:spPr>
          <a:xfrm>
            <a:off x="215660" y="1208777"/>
            <a:ext cx="8229600" cy="2026444"/>
          </a:xfrm>
        </p:spPr>
        <p:txBody>
          <a:bodyPr>
            <a:noAutofit/>
          </a:bodyPr>
          <a:lstStyle/>
          <a:p>
            <a:pPr marL="355600" lvl="1" indent="-355600" eaLnBrk="1" hangingPunct="1">
              <a:buFont typeface="Wingdings" panose="05000000000000000000" pitchFamily="2" charset="2"/>
              <a:buChar char="§"/>
            </a:pPr>
            <a:r>
              <a:rPr lang="bg-BG" altLang="bg-BG" dirty="0" smtClean="0"/>
              <a:t>Събуждане:</a:t>
            </a:r>
          </a:p>
          <a:p>
            <a:pPr marL="755650" lvl="2" indent="-355600"/>
            <a:r>
              <a:rPr lang="bg-BG" altLang="bg-BG" dirty="0" smtClean="0"/>
              <a:t>Спиране и елиминиране на анестетичните продукти</a:t>
            </a:r>
          </a:p>
          <a:p>
            <a:pPr marL="755650" lvl="2" indent="-355600"/>
            <a:r>
              <a:rPr lang="bg-BG" altLang="bg-BG" dirty="0" smtClean="0"/>
              <a:t>Приложение на антагонисти</a:t>
            </a:r>
          </a:p>
          <a:p>
            <a:pPr marL="755650" lvl="2" indent="-355600"/>
            <a:r>
              <a:rPr lang="bg-BG" altLang="bg-BG" dirty="0" smtClean="0"/>
              <a:t>Екстубация при възстановени:</a:t>
            </a:r>
          </a:p>
          <a:p>
            <a:pPr marL="1077913" lvl="2" indent="-354013" eaLnBrk="1" hangingPunct="1">
              <a:buFont typeface="Calibri" panose="020F0502020204030204" pitchFamily="34" charset="0"/>
              <a:buChar char="−"/>
            </a:pPr>
            <a:r>
              <a:rPr lang="bg-BG" altLang="bg-BG" dirty="0" smtClean="0"/>
              <a:t>Съзнание и рефлекси</a:t>
            </a:r>
          </a:p>
          <a:p>
            <a:pPr marL="1077913" lvl="2" indent="-354013" eaLnBrk="1" hangingPunct="1">
              <a:buFont typeface="Calibri" panose="020F0502020204030204" pitchFamily="34" charset="0"/>
              <a:buChar char="−"/>
            </a:pPr>
            <a:r>
              <a:rPr lang="bg-BG" altLang="bg-BG" dirty="0" smtClean="0"/>
              <a:t> Мускулна сила и дишане</a:t>
            </a:r>
          </a:p>
          <a:p>
            <a:pPr marL="1077913" lvl="2" indent="-354013" eaLnBrk="1" hangingPunct="1">
              <a:buFont typeface="Calibri" panose="020F0502020204030204" pitchFamily="34" charset="0"/>
              <a:buChar char="−"/>
            </a:pPr>
            <a:r>
              <a:rPr lang="bg-BG" altLang="bg-BG" dirty="0" smtClean="0"/>
              <a:t>Кръвообращение</a:t>
            </a:r>
          </a:p>
        </p:txBody>
      </p:sp>
      <p:pic>
        <p:nvPicPr>
          <p:cNvPr id="40966" name="Picture 8" descr="ANd9GcRscxRkrPJ1kogL8DNrgByRjZNqzVRM2y2woOiu5-FGq2oEMcjT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968" y="3237062"/>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273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665" y="210702"/>
            <a:ext cx="8259099" cy="763526"/>
          </a:xfrm>
        </p:spPr>
        <p:txBody>
          <a:bodyPr/>
          <a:lstStyle/>
          <a:p>
            <a:r>
              <a:rPr lang="bg-BG" altLang="bg-BG" smtClean="0"/>
              <a:t>Етапи на общата анестезия</a:t>
            </a:r>
            <a:endParaRPr lang="en-US" altLang="bg-BG" smtClean="0"/>
          </a:p>
        </p:txBody>
      </p:sp>
      <p:cxnSp>
        <p:nvCxnSpPr>
          <p:cNvPr id="41989" name="Straight Arrow Connector 10"/>
          <p:cNvCxnSpPr>
            <a:cxnSpLocks noChangeShapeType="1"/>
          </p:cNvCxnSpPr>
          <p:nvPr/>
        </p:nvCxnSpPr>
        <p:spPr bwMode="auto">
          <a:xfrm>
            <a:off x="357191" y="4339830"/>
            <a:ext cx="8429625" cy="1190"/>
          </a:xfrm>
          <a:prstGeom prst="straightConnector1">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cxnSp>
      <p:sp>
        <p:nvSpPr>
          <p:cNvPr id="41990" name="TextBox 13"/>
          <p:cNvSpPr txBox="1">
            <a:spLocks noChangeArrowheads="1"/>
          </p:cNvSpPr>
          <p:nvPr/>
        </p:nvSpPr>
        <p:spPr bwMode="auto">
          <a:xfrm>
            <a:off x="214316" y="4339829"/>
            <a:ext cx="1771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Премедикация</a:t>
            </a:r>
            <a:endParaRPr lang="en-US" altLang="bg-BG"/>
          </a:p>
        </p:txBody>
      </p:sp>
      <p:sp>
        <p:nvSpPr>
          <p:cNvPr id="41991" name="TextBox 14"/>
          <p:cNvSpPr txBox="1">
            <a:spLocks noChangeArrowheads="1"/>
          </p:cNvSpPr>
          <p:nvPr/>
        </p:nvSpPr>
        <p:spPr bwMode="auto">
          <a:xfrm>
            <a:off x="285754" y="3429000"/>
            <a:ext cx="696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Увод</a:t>
            </a:r>
            <a:endParaRPr lang="en-US" altLang="bg-BG"/>
          </a:p>
        </p:txBody>
      </p:sp>
      <p:sp>
        <p:nvSpPr>
          <p:cNvPr id="41992" name="TextBox 15"/>
          <p:cNvSpPr txBox="1">
            <a:spLocks noChangeArrowheads="1"/>
          </p:cNvSpPr>
          <p:nvPr/>
        </p:nvSpPr>
        <p:spPr bwMode="auto">
          <a:xfrm>
            <a:off x="857253" y="2035969"/>
            <a:ext cx="1640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ЕТИнтубация</a:t>
            </a:r>
            <a:endParaRPr lang="en-US" altLang="bg-BG"/>
          </a:p>
        </p:txBody>
      </p:sp>
      <p:sp>
        <p:nvSpPr>
          <p:cNvPr id="41993" name="TextBox 16"/>
          <p:cNvSpPr txBox="1">
            <a:spLocks noChangeArrowheads="1"/>
          </p:cNvSpPr>
          <p:nvPr/>
        </p:nvSpPr>
        <p:spPr bwMode="auto">
          <a:xfrm>
            <a:off x="6500817" y="1553767"/>
            <a:ext cx="1549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Поддържане</a:t>
            </a:r>
            <a:endParaRPr lang="en-US" altLang="bg-BG"/>
          </a:p>
        </p:txBody>
      </p:sp>
      <p:sp>
        <p:nvSpPr>
          <p:cNvPr id="41994" name="TextBox 17"/>
          <p:cNvSpPr txBox="1">
            <a:spLocks noChangeArrowheads="1"/>
          </p:cNvSpPr>
          <p:nvPr/>
        </p:nvSpPr>
        <p:spPr bwMode="auto">
          <a:xfrm>
            <a:off x="6311901" y="4339829"/>
            <a:ext cx="1117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Спиране</a:t>
            </a:r>
            <a:endParaRPr lang="en-US" altLang="bg-BG"/>
          </a:p>
        </p:txBody>
      </p:sp>
      <p:sp>
        <p:nvSpPr>
          <p:cNvPr id="41995" name="TextBox 18"/>
          <p:cNvSpPr txBox="1">
            <a:spLocks noChangeArrowheads="1"/>
          </p:cNvSpPr>
          <p:nvPr/>
        </p:nvSpPr>
        <p:spPr bwMode="auto">
          <a:xfrm>
            <a:off x="7451726" y="4339829"/>
            <a:ext cx="1413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bg-BG" altLang="bg-BG"/>
              <a:t>Събуждане</a:t>
            </a:r>
            <a:endParaRPr lang="en-US" altLang="bg-BG"/>
          </a:p>
        </p:txBody>
      </p:sp>
      <p:cxnSp>
        <p:nvCxnSpPr>
          <p:cNvPr id="41996" name="Straight Connector 27"/>
          <p:cNvCxnSpPr>
            <a:cxnSpLocks noChangeShapeType="1"/>
            <a:stCxn id="41991" idx="3"/>
          </p:cNvCxnSpPr>
          <p:nvPr/>
        </p:nvCxnSpPr>
        <p:spPr bwMode="auto">
          <a:xfrm>
            <a:off x="982035" y="3613666"/>
            <a:ext cx="988057" cy="10598"/>
          </a:xfrm>
          <a:prstGeom prst="line">
            <a:avLst/>
          </a:prstGeom>
          <a:noFill/>
          <a:ln w="19050" algn="ctr">
            <a:solidFill>
              <a:srgbClr val="FF0000"/>
            </a:solidFill>
            <a:round/>
            <a:headEnd type="none" w="sm" len="sm"/>
            <a:tailEnd type="oval" w="sm" len="sm"/>
          </a:ln>
          <a:extLst>
            <a:ext uri="{909E8E84-426E-40DD-AFC4-6F175D3DCCD1}">
              <a14:hiddenFill xmlns:a14="http://schemas.microsoft.com/office/drawing/2010/main">
                <a:noFill/>
              </a14:hiddenFill>
            </a:ext>
          </a:extLst>
        </p:spPr>
      </p:cxnSp>
      <p:cxnSp>
        <p:nvCxnSpPr>
          <p:cNvPr id="41997" name="Straight Connector 29"/>
          <p:cNvCxnSpPr>
            <a:cxnSpLocks noChangeShapeType="1"/>
          </p:cNvCxnSpPr>
          <p:nvPr/>
        </p:nvCxnSpPr>
        <p:spPr bwMode="auto">
          <a:xfrm>
            <a:off x="1357317" y="2196705"/>
            <a:ext cx="1012825" cy="504825"/>
          </a:xfrm>
          <a:prstGeom prst="line">
            <a:avLst/>
          </a:prstGeom>
          <a:noFill/>
          <a:ln w="12700" algn="ctr">
            <a:solidFill>
              <a:srgbClr val="66FF66"/>
            </a:solidFill>
            <a:round/>
            <a:headEnd type="none" w="sm" len="sm"/>
            <a:tailEnd type="oval" w="sm" len="sm"/>
          </a:ln>
          <a:extLst>
            <a:ext uri="{909E8E84-426E-40DD-AFC4-6F175D3DCCD1}">
              <a14:hiddenFill xmlns:a14="http://schemas.microsoft.com/office/drawing/2010/main">
                <a:noFill/>
              </a14:hiddenFill>
            </a:ext>
          </a:extLst>
        </p:spPr>
      </p:cxnSp>
      <p:cxnSp>
        <p:nvCxnSpPr>
          <p:cNvPr id="41998" name="Straight Connector 30"/>
          <p:cNvCxnSpPr>
            <a:cxnSpLocks noChangeShapeType="1"/>
            <a:stCxn id="41993" idx="2"/>
          </p:cNvCxnSpPr>
          <p:nvPr/>
        </p:nvCxnSpPr>
        <p:spPr bwMode="auto">
          <a:xfrm flipH="1">
            <a:off x="5072066" y="1923099"/>
            <a:ext cx="2203707" cy="797480"/>
          </a:xfrm>
          <a:prstGeom prst="line">
            <a:avLst/>
          </a:prstGeom>
          <a:noFill/>
          <a:ln w="12700" algn="ctr">
            <a:solidFill>
              <a:srgbClr val="7030A0"/>
            </a:solidFill>
            <a:round/>
            <a:headEnd type="none" w="sm" len="sm"/>
            <a:tailEnd type="oval" w="sm" len="sm"/>
          </a:ln>
          <a:extLst>
            <a:ext uri="{909E8E84-426E-40DD-AFC4-6F175D3DCCD1}">
              <a14:hiddenFill xmlns:a14="http://schemas.microsoft.com/office/drawing/2010/main">
                <a:noFill/>
              </a14:hiddenFill>
            </a:ext>
          </a:extLst>
        </p:spPr>
      </p:cxnSp>
      <p:cxnSp>
        <p:nvCxnSpPr>
          <p:cNvPr id="41999" name="Straight Connector 31"/>
          <p:cNvCxnSpPr>
            <a:cxnSpLocks noChangeShapeType="1"/>
          </p:cNvCxnSpPr>
          <p:nvPr/>
        </p:nvCxnSpPr>
        <p:spPr bwMode="auto">
          <a:xfrm rot="5400000" flipH="1" flipV="1">
            <a:off x="7052469" y="4240610"/>
            <a:ext cx="190500" cy="7938"/>
          </a:xfrm>
          <a:prstGeom prst="line">
            <a:avLst/>
          </a:prstGeom>
          <a:noFill/>
          <a:ln w="12700" algn="ctr">
            <a:solidFill>
              <a:schemeClr val="tx1"/>
            </a:solidFill>
            <a:round/>
            <a:headEnd type="none" w="sm" len="sm"/>
            <a:tailEnd type="oval" w="sm" len="sm"/>
          </a:ln>
          <a:extLst>
            <a:ext uri="{909E8E84-426E-40DD-AFC4-6F175D3DCCD1}">
              <a14:hiddenFill xmlns:a14="http://schemas.microsoft.com/office/drawing/2010/main">
                <a:noFill/>
              </a14:hiddenFill>
            </a:ext>
          </a:extLst>
        </p:spPr>
      </p:cxnSp>
      <p:cxnSp>
        <p:nvCxnSpPr>
          <p:cNvPr id="42000" name="Straight Connector 32"/>
          <p:cNvCxnSpPr>
            <a:cxnSpLocks noChangeShapeType="1"/>
            <a:stCxn id="41995" idx="0"/>
            <a:endCxn id="41995" idx="0"/>
          </p:cNvCxnSpPr>
          <p:nvPr/>
        </p:nvCxnSpPr>
        <p:spPr bwMode="auto">
          <a:xfrm>
            <a:off x="8158362" y="4339829"/>
            <a:ext cx="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001" name="Straight Connector 36"/>
          <p:cNvCxnSpPr>
            <a:cxnSpLocks noChangeShapeType="1"/>
          </p:cNvCxnSpPr>
          <p:nvPr/>
        </p:nvCxnSpPr>
        <p:spPr bwMode="auto">
          <a:xfrm rot="16200000" flipV="1">
            <a:off x="737000" y="4281490"/>
            <a:ext cx="107156" cy="9525"/>
          </a:xfrm>
          <a:prstGeom prst="line">
            <a:avLst/>
          </a:prstGeom>
          <a:noFill/>
          <a:ln w="19050" algn="ctr">
            <a:solidFill>
              <a:srgbClr val="FFFF00"/>
            </a:solidFill>
            <a:round/>
            <a:headEnd type="none" w="sm" len="sm"/>
            <a:tailEnd type="oval" w="sm" len="sm"/>
          </a:ln>
          <a:extLst>
            <a:ext uri="{909E8E84-426E-40DD-AFC4-6F175D3DCCD1}">
              <a14:hiddenFill xmlns:a14="http://schemas.microsoft.com/office/drawing/2010/main">
                <a:noFill/>
              </a14:hiddenFill>
            </a:ext>
          </a:extLst>
        </p:spPr>
      </p:cxnSp>
      <p:cxnSp>
        <p:nvCxnSpPr>
          <p:cNvPr id="42002" name="Straight Connector 43"/>
          <p:cNvCxnSpPr>
            <a:cxnSpLocks noChangeShapeType="1"/>
            <a:stCxn id="41995" idx="0"/>
          </p:cNvCxnSpPr>
          <p:nvPr/>
        </p:nvCxnSpPr>
        <p:spPr bwMode="auto">
          <a:xfrm>
            <a:off x="8158362" y="4339829"/>
            <a:ext cx="304603" cy="19050"/>
          </a:xfrm>
          <a:prstGeom prst="line">
            <a:avLst/>
          </a:prstGeom>
          <a:noFill/>
          <a:ln w="12700" algn="ctr">
            <a:solidFill>
              <a:schemeClr val="tx1"/>
            </a:solidFill>
            <a:round/>
            <a:headEnd type="none" w="sm" len="sm"/>
            <a:tailEnd type="oval" w="sm" len="sm"/>
          </a:ln>
          <a:extLst>
            <a:ext uri="{909E8E84-426E-40DD-AFC4-6F175D3DCCD1}">
              <a14:hiddenFill xmlns:a14="http://schemas.microsoft.com/office/drawing/2010/main">
                <a:noFill/>
              </a14:hiddenFill>
            </a:ext>
          </a:extLst>
        </p:spPr>
      </p:cxnSp>
      <p:sp>
        <p:nvSpPr>
          <p:cNvPr id="42003" name="Freeform 21"/>
          <p:cNvSpPr>
            <a:spLocks/>
          </p:cNvSpPr>
          <p:nvPr/>
        </p:nvSpPr>
        <p:spPr bwMode="auto">
          <a:xfrm>
            <a:off x="527051" y="2499123"/>
            <a:ext cx="7932738" cy="1908572"/>
          </a:xfrm>
          <a:custGeom>
            <a:avLst/>
            <a:gdLst>
              <a:gd name="T0" fmla="*/ 133567496 w 4997"/>
              <a:gd name="T1" fmla="*/ 2147483647 h 1603"/>
              <a:gd name="T2" fmla="*/ 362902523 w 4997"/>
              <a:gd name="T3" fmla="*/ 2147483647 h 1603"/>
              <a:gd name="T4" fmla="*/ 2147483647 w 4997"/>
              <a:gd name="T5" fmla="*/ 2147483647 h 1603"/>
              <a:gd name="T6" fmla="*/ 2147483647 w 4997"/>
              <a:gd name="T7" fmla="*/ 496469890 h 1603"/>
              <a:gd name="T8" fmla="*/ 2147483647 w 4997"/>
              <a:gd name="T9" fmla="*/ 496469890 h 1603"/>
              <a:gd name="T10" fmla="*/ 2147483647 w 4997"/>
              <a:gd name="T11" fmla="*/ 2147483647 h 1603"/>
              <a:gd name="T12" fmla="*/ 2147483647 w 4997"/>
              <a:gd name="T13" fmla="*/ 2147483647 h 1603"/>
              <a:gd name="T14" fmla="*/ 0 60000 65536"/>
              <a:gd name="T15" fmla="*/ 0 60000 65536"/>
              <a:gd name="T16" fmla="*/ 0 60000 65536"/>
              <a:gd name="T17" fmla="*/ 0 60000 65536"/>
              <a:gd name="T18" fmla="*/ 0 60000 65536"/>
              <a:gd name="T19" fmla="*/ 0 60000 65536"/>
              <a:gd name="T20" fmla="*/ 0 60000 65536"/>
              <a:gd name="T21" fmla="*/ 0 w 4997"/>
              <a:gd name="T22" fmla="*/ 0 h 1603"/>
              <a:gd name="T23" fmla="*/ 4997 w 4997"/>
              <a:gd name="T24" fmla="*/ 1603 h 1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7" h="1603">
                <a:moveTo>
                  <a:pt x="53" y="1558"/>
                </a:moveTo>
                <a:cubicBezTo>
                  <a:pt x="26" y="1539"/>
                  <a:pt x="0" y="1520"/>
                  <a:pt x="144" y="1422"/>
                </a:cubicBezTo>
                <a:cubicBezTo>
                  <a:pt x="288" y="1324"/>
                  <a:pt x="749" y="1172"/>
                  <a:pt x="915" y="968"/>
                </a:cubicBezTo>
                <a:cubicBezTo>
                  <a:pt x="1081" y="764"/>
                  <a:pt x="817" y="325"/>
                  <a:pt x="1142" y="197"/>
                </a:cubicBezTo>
                <a:cubicBezTo>
                  <a:pt x="1467" y="69"/>
                  <a:pt x="2359" y="0"/>
                  <a:pt x="2866" y="197"/>
                </a:cubicBezTo>
                <a:cubicBezTo>
                  <a:pt x="3373" y="394"/>
                  <a:pt x="3826" y="1149"/>
                  <a:pt x="4181" y="1376"/>
                </a:cubicBezTo>
                <a:cubicBezTo>
                  <a:pt x="4536" y="1603"/>
                  <a:pt x="4861" y="1528"/>
                  <a:pt x="4997" y="1558"/>
                </a:cubicBezTo>
              </a:path>
            </a:pathLst>
          </a:custGeom>
          <a:solidFill>
            <a:srgbClr val="FFFF00"/>
          </a:solidFill>
          <a:ln w="12700" cmpd="sng">
            <a:solidFill>
              <a:schemeClr val="tx1"/>
            </a:solidFill>
            <a:round/>
            <a:headEnd type="none" w="sm" len="sm"/>
            <a:tailEnd type="none" w="sm" len="sm"/>
          </a:ln>
        </p:spPr>
        <p:txBody>
          <a:bodyPr/>
          <a:lstStyle/>
          <a:p>
            <a:endParaRPr lang="bg-BG"/>
          </a:p>
        </p:txBody>
      </p:sp>
      <p:pic>
        <p:nvPicPr>
          <p:cNvPr id="42004" name="Picture 22" descr="j02932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46029">
            <a:off x="1493843" y="3327797"/>
            <a:ext cx="1565275" cy="86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23" descr="j02932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63506" y="2203054"/>
            <a:ext cx="1173956" cy="11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24" descr="j02932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48478">
            <a:off x="5498706" y="3122218"/>
            <a:ext cx="1173956" cy="11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47</a:t>
            </a:fld>
            <a:endParaRPr lang="bg-BG" altLang="bg-BG" sz="1000"/>
          </a:p>
        </p:txBody>
      </p:sp>
    </p:spTree>
    <p:extLst>
      <p:ext uri="{BB962C8B-B14F-4D97-AF65-F5344CB8AC3E}">
        <p14:creationId xmlns:p14="http://schemas.microsoft.com/office/powerpoint/2010/main" val="34602821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81665" y="176196"/>
            <a:ext cx="8259099" cy="763526"/>
          </a:xfrm>
        </p:spPr>
        <p:txBody>
          <a:bodyPr/>
          <a:lstStyle/>
          <a:p>
            <a:pPr eaLnBrk="1" hangingPunct="1"/>
            <a:r>
              <a:rPr lang="bg-BG" altLang="bg-BG" dirty="0" smtClean="0"/>
              <a:t>Авторегулация</a:t>
            </a:r>
          </a:p>
        </p:txBody>
      </p:sp>
      <p:sp>
        <p:nvSpPr>
          <p:cNvPr id="43012" name="Rectangle 3"/>
          <p:cNvSpPr>
            <a:spLocks noGrp="1" noChangeArrowheads="1"/>
          </p:cNvSpPr>
          <p:nvPr>
            <p:ph type="body" idx="1"/>
          </p:nvPr>
        </p:nvSpPr>
        <p:spPr>
          <a:xfrm>
            <a:off x="411163" y="1536580"/>
            <a:ext cx="8229600" cy="2026444"/>
          </a:xfrm>
        </p:spPr>
        <p:txBody>
          <a:bodyPr>
            <a:noAutofit/>
          </a:bodyPr>
          <a:lstStyle/>
          <a:p>
            <a:pPr marL="355600" indent="-355600" algn="just" eaLnBrk="1" hangingPunct="1"/>
            <a:r>
              <a:rPr lang="bg-BG" altLang="bg-BG" dirty="0" smtClean="0"/>
              <a:t>Анестезията повлиява авторегулацията на основните жизнени функции:</a:t>
            </a:r>
          </a:p>
          <a:p>
            <a:pPr lvl="1" indent="-387350" algn="just" eaLnBrk="1" hangingPunct="1">
              <a:buFont typeface="Arial" charset="0"/>
              <a:buChar char="•"/>
            </a:pPr>
            <a:r>
              <a:rPr lang="bg-BG" altLang="bg-BG" dirty="0" smtClean="0"/>
              <a:t>ЦНС – загуба на сетивност и съзнание.</a:t>
            </a:r>
          </a:p>
          <a:p>
            <a:pPr lvl="1" indent="-387350" algn="just" eaLnBrk="1" hangingPunct="1">
              <a:buFont typeface="Arial" charset="0"/>
              <a:buChar char="•"/>
            </a:pPr>
            <a:r>
              <a:rPr lang="bg-BG" altLang="bg-BG" dirty="0" smtClean="0"/>
              <a:t>Дишане – потиска центъра на дишането, предизвиква парализа на дихателните мускули.</a:t>
            </a:r>
          </a:p>
          <a:p>
            <a:pPr lvl="1" indent="-387350" algn="just" eaLnBrk="1" hangingPunct="1">
              <a:buFont typeface="Arial" charset="0"/>
              <a:buChar char="•"/>
            </a:pPr>
            <a:r>
              <a:rPr lang="bg-BG" altLang="bg-BG" dirty="0" smtClean="0"/>
              <a:t>Кръвообращение – потиска чрез директно повлияване на сърдечния мускул или съдовете.</a:t>
            </a:r>
          </a:p>
        </p:txBody>
      </p:sp>
      <p:sp>
        <p:nvSpPr>
          <p:cNvPr id="7"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48</a:t>
            </a:fld>
            <a:endParaRPr lang="bg-BG" altLang="bg-BG" sz="1000"/>
          </a:p>
        </p:txBody>
      </p:sp>
    </p:spTree>
    <p:extLst>
      <p:ext uri="{BB962C8B-B14F-4D97-AF65-F5344CB8AC3E}">
        <p14:creationId xmlns:p14="http://schemas.microsoft.com/office/powerpoint/2010/main" val="415796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40C2E64-BFFD-48D8-BF41-4FF32C3F53F0}" type="slidenum">
              <a:rPr lang="bg-BG" altLang="bg-BG" sz="1000"/>
              <a:pPr algn="r" eaLnBrk="1" hangingPunct="1"/>
              <a:t>49</a:t>
            </a:fld>
            <a:endParaRPr lang="bg-BG" altLang="bg-BG" sz="1000"/>
          </a:p>
        </p:txBody>
      </p:sp>
      <p:sp>
        <p:nvSpPr>
          <p:cNvPr id="44035" name="Rectangle 2"/>
          <p:cNvSpPr>
            <a:spLocks noGrp="1" noChangeArrowheads="1"/>
          </p:cNvSpPr>
          <p:nvPr>
            <p:ph type="title"/>
          </p:nvPr>
        </p:nvSpPr>
        <p:spPr>
          <a:xfrm>
            <a:off x="442452" y="210702"/>
            <a:ext cx="8259099" cy="763526"/>
          </a:xfrm>
        </p:spPr>
        <p:txBody>
          <a:bodyPr>
            <a:noAutofit/>
          </a:bodyPr>
          <a:lstStyle/>
          <a:p>
            <a:pPr eaLnBrk="1" hangingPunct="1"/>
            <a:r>
              <a:rPr lang="bg-BG" altLang="bg-BG" dirty="0" smtClean="0"/>
              <a:t>Изисквания </a:t>
            </a:r>
            <a:br>
              <a:rPr lang="bg-BG" altLang="bg-BG" dirty="0" smtClean="0"/>
            </a:br>
            <a:r>
              <a:rPr lang="bg-BG" altLang="bg-BG" dirty="0" smtClean="0"/>
              <a:t>за провеждане на анестезия</a:t>
            </a:r>
          </a:p>
        </p:txBody>
      </p:sp>
      <p:sp>
        <p:nvSpPr>
          <p:cNvPr id="44036" name="Rectangle 3"/>
          <p:cNvSpPr>
            <a:spLocks noGrp="1" noChangeArrowheads="1"/>
          </p:cNvSpPr>
          <p:nvPr>
            <p:ph type="body" idx="1"/>
          </p:nvPr>
        </p:nvSpPr>
        <p:spPr>
          <a:xfrm>
            <a:off x="414068" y="1545207"/>
            <a:ext cx="8229600" cy="2026444"/>
          </a:xfrm>
        </p:spPr>
        <p:txBody>
          <a:bodyPr>
            <a:noAutofit/>
          </a:bodyPr>
          <a:lstStyle/>
          <a:p>
            <a:pPr marL="355600" indent="-355600" eaLnBrk="1" hangingPunct="1"/>
            <a:r>
              <a:rPr lang="bg-BG" altLang="bg-BG" dirty="0" smtClean="0"/>
              <a:t>Това налага задължителното осигуряване на:</a:t>
            </a:r>
          </a:p>
          <a:p>
            <a:pPr lvl="1" indent="-387350" algn="just" eaLnBrk="1" hangingPunct="1">
              <a:buFont typeface="Arial" charset="0"/>
              <a:buChar char="•"/>
            </a:pPr>
            <a:r>
              <a:rPr lang="bg-BG" altLang="bg-BG" dirty="0" smtClean="0"/>
              <a:t>Възможност за ефективно осигуряване на проходимост на дихателните пътища и сепарирането им от ГИТ.</a:t>
            </a:r>
          </a:p>
          <a:p>
            <a:pPr lvl="1" indent="-387350" algn="just" eaLnBrk="1" hangingPunct="1">
              <a:buFont typeface="Arial" charset="0"/>
              <a:buChar char="•"/>
            </a:pPr>
            <a:r>
              <a:rPr lang="bg-BG" altLang="bg-BG" dirty="0" smtClean="0"/>
              <a:t>Възможност за провеждане на механична вентилация.</a:t>
            </a:r>
          </a:p>
          <a:p>
            <a:pPr lvl="1" indent="-387350" algn="just" eaLnBrk="1" hangingPunct="1">
              <a:buFont typeface="Arial" charset="0"/>
              <a:buChar char="•"/>
            </a:pPr>
            <a:r>
              <a:rPr lang="bg-BG" altLang="bg-BG" dirty="0" smtClean="0"/>
              <a:t>Сигурен венозен източник за провеждане на инфузионно лечение и приложение на медикаменти.</a:t>
            </a:r>
          </a:p>
        </p:txBody>
      </p:sp>
    </p:spTree>
    <p:extLst>
      <p:ext uri="{BB962C8B-B14F-4D97-AF65-F5344CB8AC3E}">
        <p14:creationId xmlns:p14="http://schemas.microsoft.com/office/powerpoint/2010/main" val="849072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27702" y="158943"/>
            <a:ext cx="8259099" cy="763526"/>
          </a:xfrm>
        </p:spPr>
        <p:txBody>
          <a:bodyPr/>
          <a:lstStyle/>
          <a:p>
            <a:pPr eaLnBrk="1" hangingPunct="1"/>
            <a:r>
              <a:rPr lang="bg-BG" altLang="bg-BG" dirty="0" smtClean="0"/>
              <a:t>Хирургия без анестезия</a:t>
            </a:r>
            <a:endParaRPr lang="en-US" altLang="bg-BG" dirty="0" smtClean="0"/>
          </a:p>
        </p:txBody>
      </p:sp>
      <p:pic>
        <p:nvPicPr>
          <p:cNvPr id="54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48" r="1549"/>
          <a:stretch/>
        </p:blipFill>
        <p:spPr bwMode="auto">
          <a:xfrm>
            <a:off x="468276" y="1385116"/>
            <a:ext cx="8184020" cy="3351839"/>
          </a:xfrm>
          <a:prstGeom prst="rect">
            <a:avLst/>
          </a:prstGeom>
          <a:noFill/>
          <a:ln w="12700" cmpd="sng">
            <a:solidFill>
              <a:schemeClr val="bg1">
                <a:lumMod val="95000"/>
                <a:lumOff val="5000"/>
              </a:schemeClr>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D4F1F54C-CE04-46E4-ABC9-FF54EE993AFF}" type="slidenum">
              <a:rPr lang="bg-BG" altLang="bg-BG" sz="1000" smtClean="0"/>
              <a:pPr algn="r" eaLnBrk="1" hangingPunct="1"/>
              <a:t>5</a:t>
            </a:fld>
            <a:endParaRPr lang="bg-BG" altLang="bg-BG" sz="1000"/>
          </a:p>
        </p:txBody>
      </p:sp>
    </p:spTree>
    <p:extLst>
      <p:ext uri="{BB962C8B-B14F-4D97-AF65-F5344CB8AC3E}">
        <p14:creationId xmlns:p14="http://schemas.microsoft.com/office/powerpoint/2010/main" val="1766517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40C2E64-BFFD-48D8-BF41-4FF32C3F53F0}" type="slidenum">
              <a:rPr lang="bg-BG" altLang="bg-BG" sz="1000"/>
              <a:pPr algn="r" eaLnBrk="1" hangingPunct="1"/>
              <a:t>50</a:t>
            </a:fld>
            <a:endParaRPr lang="bg-BG" altLang="bg-BG" sz="100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 r="11743"/>
          <a:stretch/>
        </p:blipFill>
        <p:spPr bwMode="auto">
          <a:xfrm>
            <a:off x="873462" y="1385613"/>
            <a:ext cx="3707166" cy="31006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43" r="5770"/>
          <a:stretch/>
        </p:blipFill>
        <p:spPr bwMode="auto">
          <a:xfrm>
            <a:off x="5445460" y="1385612"/>
            <a:ext cx="2657236" cy="3100682"/>
          </a:xfrm>
          <a:prstGeom prst="rect">
            <a:avLst/>
          </a:prstGeom>
          <a:noFill/>
          <a:ln w="9525">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382067" y="210704"/>
            <a:ext cx="8259099" cy="763526"/>
          </a:xfrm>
        </p:spPr>
        <p:txBody>
          <a:bodyPr>
            <a:noAutofit/>
          </a:bodyPr>
          <a:lstStyle/>
          <a:p>
            <a:pPr eaLnBrk="1" hangingPunct="1"/>
            <a:r>
              <a:rPr lang="bg-BG" altLang="bg-BG" dirty="0" smtClean="0"/>
              <a:t>Изисквания </a:t>
            </a:r>
            <a:br>
              <a:rPr lang="bg-BG" altLang="bg-BG" dirty="0" smtClean="0"/>
            </a:br>
            <a:r>
              <a:rPr lang="bg-BG" altLang="bg-BG" dirty="0" smtClean="0"/>
              <a:t>за провеждане на анестезия</a:t>
            </a:r>
          </a:p>
        </p:txBody>
      </p:sp>
    </p:spTree>
    <p:extLst>
      <p:ext uri="{BB962C8B-B14F-4D97-AF65-F5344CB8AC3E}">
        <p14:creationId xmlns:p14="http://schemas.microsoft.com/office/powerpoint/2010/main" val="40507349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09539" y="176196"/>
            <a:ext cx="8259099" cy="763526"/>
          </a:xfrm>
        </p:spPr>
        <p:txBody>
          <a:bodyPr/>
          <a:lstStyle/>
          <a:p>
            <a:pPr eaLnBrk="1" hangingPunct="1"/>
            <a:r>
              <a:rPr lang="bg-BG" altLang="bg-BG" dirty="0" smtClean="0"/>
              <a:t>Периоперативен мониторинг</a:t>
            </a:r>
          </a:p>
        </p:txBody>
      </p:sp>
      <p:sp>
        <p:nvSpPr>
          <p:cNvPr id="59396" name="Rectangle 3"/>
          <p:cNvSpPr>
            <a:spLocks noGrp="1" noChangeArrowheads="1"/>
          </p:cNvSpPr>
          <p:nvPr>
            <p:ph type="body" idx="1"/>
          </p:nvPr>
        </p:nvSpPr>
        <p:spPr>
          <a:xfrm>
            <a:off x="388188" y="1571085"/>
            <a:ext cx="8229600" cy="2026444"/>
          </a:xfrm>
        </p:spPr>
        <p:txBody>
          <a:bodyPr>
            <a:noAutofit/>
          </a:bodyPr>
          <a:lstStyle/>
          <a:p>
            <a:pPr eaLnBrk="1" hangingPunct="1"/>
            <a:r>
              <a:rPr lang="bg-BG" altLang="bg-BG" dirty="0" smtClean="0"/>
              <a:t>Централна нервна система:</a:t>
            </a:r>
          </a:p>
          <a:p>
            <a:pPr lvl="1" indent="-387350" algn="just" eaLnBrk="1" hangingPunct="1">
              <a:buFont typeface="Arial" panose="020B0604020202020204" pitchFamily="34" charset="0"/>
              <a:buChar char="•"/>
            </a:pPr>
            <a:r>
              <a:rPr lang="bg-BG" altLang="bg-BG" dirty="0" smtClean="0"/>
              <a:t>Форма, големина и фотореакция на зениците</a:t>
            </a:r>
          </a:p>
          <a:p>
            <a:pPr lvl="1" indent="-387350" algn="just" eaLnBrk="1" hangingPunct="1">
              <a:buFont typeface="Arial" panose="020B0604020202020204" pitchFamily="34" charset="0"/>
              <a:buChar char="•"/>
            </a:pPr>
            <a:r>
              <a:rPr lang="bg-BG" altLang="bg-BG" dirty="0" smtClean="0"/>
              <a:t>Наличие на рефлекси</a:t>
            </a:r>
          </a:p>
          <a:p>
            <a:pPr lvl="1" indent="-387350" eaLnBrk="1" hangingPunct="1">
              <a:buFont typeface="Arial" panose="020B0604020202020204" pitchFamily="34" charset="0"/>
              <a:buChar char="•"/>
            </a:pPr>
            <a:r>
              <a:rPr lang="bg-BG" altLang="bg-BG" dirty="0" smtClean="0"/>
              <a:t>Ниво на седиране и обезболяване – </a:t>
            </a:r>
            <a:r>
              <a:rPr lang="en-US" altLang="bg-BG" dirty="0" smtClean="0"/>
              <a:t>BIS</a:t>
            </a:r>
          </a:p>
          <a:p>
            <a:pPr lvl="1" indent="-387350" eaLnBrk="1" hangingPunct="1">
              <a:buFont typeface="Arial" panose="020B0604020202020204" pitchFamily="34" charset="0"/>
              <a:buChar char="•"/>
            </a:pPr>
            <a:r>
              <a:rPr lang="bg-BG" altLang="bg-BG" dirty="0" smtClean="0"/>
              <a:t>Вътречерепно налягане</a:t>
            </a:r>
          </a:p>
          <a:p>
            <a:pPr lvl="1" indent="-387350" eaLnBrk="1" hangingPunct="1">
              <a:buFont typeface="Arial" panose="020B0604020202020204" pitchFamily="34" charset="0"/>
              <a:buChar char="•"/>
            </a:pPr>
            <a:r>
              <a:rPr lang="bg-BG" altLang="bg-BG" dirty="0" smtClean="0"/>
              <a:t>Мускулна релаксация</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51</a:t>
            </a:fld>
            <a:endParaRPr lang="bg-BG" altLang="bg-BG" sz="1000"/>
          </a:p>
        </p:txBody>
      </p:sp>
    </p:spTree>
    <p:extLst>
      <p:ext uri="{BB962C8B-B14F-4D97-AF65-F5344CB8AC3E}">
        <p14:creationId xmlns:p14="http://schemas.microsoft.com/office/powerpoint/2010/main" val="147707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6792" y="210702"/>
            <a:ext cx="8259099" cy="763526"/>
          </a:xfrm>
        </p:spPr>
        <p:txBody>
          <a:bodyPr/>
          <a:lstStyle/>
          <a:p>
            <a:pPr eaLnBrk="1" hangingPunct="1"/>
            <a:r>
              <a:rPr lang="bg-BG" altLang="bg-BG" dirty="0" smtClean="0"/>
              <a:t>Периоперативен мониторинг</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52</a:t>
            </a:fld>
            <a:endParaRPr lang="bg-BG" altLang="bg-BG" sz="1000"/>
          </a:p>
        </p:txBody>
      </p:sp>
      <p:pic>
        <p:nvPicPr>
          <p:cNvPr id="6" name="Picture 9" descr="A-2000 bispectral index (BIS) consciousness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556" y="1653649"/>
            <a:ext cx="1870695" cy="1427129"/>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80" y="1167594"/>
            <a:ext cx="2994025" cy="3429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http://nerveblocks.coma.media-net.de/_static/u/gfx/illu_en_EN/abb9_10.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748"/>
          <a:stretch/>
        </p:blipFill>
        <p:spPr>
          <a:xfrm>
            <a:off x="539557" y="3224667"/>
            <a:ext cx="4769029" cy="1371928"/>
          </a:xfrm>
          <a:prstGeom prst="rect">
            <a:avLst/>
          </a:prstGeom>
          <a:ln>
            <a:solidFill>
              <a:schemeClr val="bg1"/>
            </a:solidFill>
          </a:ln>
        </p:spPr>
      </p:pic>
    </p:spTree>
    <p:extLst>
      <p:ext uri="{BB962C8B-B14F-4D97-AF65-F5344CB8AC3E}">
        <p14:creationId xmlns:p14="http://schemas.microsoft.com/office/powerpoint/2010/main" val="3346732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09537" y="202075"/>
            <a:ext cx="8259099" cy="763526"/>
          </a:xfrm>
        </p:spPr>
        <p:txBody>
          <a:bodyPr/>
          <a:lstStyle/>
          <a:p>
            <a:pPr eaLnBrk="1" hangingPunct="1"/>
            <a:r>
              <a:rPr lang="bg-BG" altLang="bg-BG" dirty="0" smtClean="0"/>
              <a:t>Периоперативен мониторинг</a:t>
            </a:r>
          </a:p>
        </p:txBody>
      </p:sp>
      <p:sp>
        <p:nvSpPr>
          <p:cNvPr id="60420" name="Rectangle 3"/>
          <p:cNvSpPr>
            <a:spLocks noGrp="1" noChangeArrowheads="1"/>
          </p:cNvSpPr>
          <p:nvPr>
            <p:ph type="body" idx="1"/>
          </p:nvPr>
        </p:nvSpPr>
        <p:spPr>
          <a:xfrm>
            <a:off x="336430" y="1547454"/>
            <a:ext cx="8229600" cy="1972438"/>
          </a:xfrm>
        </p:spPr>
        <p:txBody>
          <a:bodyPr>
            <a:normAutofit fontScale="92500" lnSpcReduction="10000"/>
          </a:bodyPr>
          <a:lstStyle/>
          <a:p>
            <a:pPr eaLnBrk="1" hangingPunct="1"/>
            <a:r>
              <a:rPr lang="bg-BG" altLang="bg-BG" dirty="0" smtClean="0"/>
              <a:t>Дихателна система:</a:t>
            </a:r>
          </a:p>
          <a:p>
            <a:pPr lvl="1" indent="-387350" algn="just" eaLnBrk="1" hangingPunct="1">
              <a:buFont typeface="Arial" panose="020B0604020202020204" pitchFamily="34" charset="0"/>
              <a:buChar char="•"/>
            </a:pPr>
            <a:r>
              <a:rPr lang="bg-BG" altLang="bg-BG" dirty="0" smtClean="0"/>
              <a:t>Статични параметри на вентилация и оксигенация</a:t>
            </a:r>
          </a:p>
          <a:p>
            <a:pPr lvl="1" indent="-387350" algn="just" eaLnBrk="1" hangingPunct="1">
              <a:buFont typeface="Arial" panose="020B0604020202020204" pitchFamily="34" charset="0"/>
              <a:buChar char="•"/>
            </a:pPr>
            <a:r>
              <a:rPr lang="bg-BG" altLang="bg-BG" dirty="0" smtClean="0"/>
              <a:t>Динамични параметри на вентилация и оксигенация</a:t>
            </a:r>
          </a:p>
          <a:p>
            <a:pPr lvl="1" indent="-387350" algn="just" eaLnBrk="1" hangingPunct="1">
              <a:buFont typeface="Arial" panose="020B0604020202020204" pitchFamily="34" charset="0"/>
              <a:buChar char="•"/>
            </a:pPr>
            <a:r>
              <a:rPr lang="bg-BG" altLang="bg-BG" dirty="0" smtClean="0"/>
              <a:t>Капнометрия</a:t>
            </a:r>
          </a:p>
          <a:p>
            <a:pPr lvl="1" indent="-387350" algn="just" eaLnBrk="1" hangingPunct="1">
              <a:buFont typeface="Arial" panose="020B0604020202020204" pitchFamily="34" charset="0"/>
              <a:buChar char="•"/>
            </a:pPr>
            <a:r>
              <a:rPr lang="bg-BG" altLang="bg-BG" dirty="0" smtClean="0"/>
              <a:t>КАСтатус</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53</a:t>
            </a:fld>
            <a:endParaRPr lang="bg-BG" altLang="bg-BG" sz="10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755" y="2935646"/>
            <a:ext cx="2686411" cy="2123620"/>
          </a:xfrm>
          <a:prstGeom prst="rect">
            <a:avLst/>
          </a:prstGeom>
          <a:noFill/>
          <a:ln w="9525">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59632" y="3993803"/>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944328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78557" y="158948"/>
            <a:ext cx="8259099" cy="763526"/>
          </a:xfrm>
        </p:spPr>
        <p:txBody>
          <a:bodyPr/>
          <a:lstStyle/>
          <a:p>
            <a:pPr eaLnBrk="1" hangingPunct="1"/>
            <a:r>
              <a:rPr lang="bg-BG" altLang="bg-BG" dirty="0" smtClean="0"/>
              <a:t>Периоперативен мониторинг</a:t>
            </a:r>
          </a:p>
        </p:txBody>
      </p:sp>
      <p:sp>
        <p:nvSpPr>
          <p:cNvPr id="61444" name="Rectangle 3"/>
          <p:cNvSpPr>
            <a:spLocks noGrp="1" noChangeArrowheads="1"/>
          </p:cNvSpPr>
          <p:nvPr>
            <p:ph type="body" idx="1"/>
          </p:nvPr>
        </p:nvSpPr>
        <p:spPr>
          <a:xfrm>
            <a:off x="362310" y="1500997"/>
            <a:ext cx="8246853" cy="3028186"/>
          </a:xfrm>
        </p:spPr>
        <p:txBody>
          <a:bodyPr>
            <a:normAutofit/>
          </a:bodyPr>
          <a:lstStyle/>
          <a:p>
            <a:pPr eaLnBrk="1" hangingPunct="1"/>
            <a:r>
              <a:rPr lang="bg-BG" altLang="bg-BG" dirty="0" smtClean="0"/>
              <a:t>Сърдечносъдова система:</a:t>
            </a:r>
          </a:p>
          <a:p>
            <a:pPr lvl="1" indent="-387350" algn="just" eaLnBrk="1" hangingPunct="1">
              <a:buFont typeface="Arial" panose="020B0604020202020204" pitchFamily="34" charset="0"/>
              <a:buChar char="•"/>
            </a:pPr>
            <a:r>
              <a:rPr lang="bg-BG" altLang="bg-BG" dirty="0" smtClean="0"/>
              <a:t>Неинвазивно проследяване на кръвообращението:</a:t>
            </a:r>
          </a:p>
          <a:p>
            <a:pPr marL="1077913" lvl="2" indent="-354013" algn="just" eaLnBrk="1" hangingPunct="1">
              <a:buFont typeface="Calibri" panose="020F0502020204030204" pitchFamily="34" charset="0"/>
              <a:buChar char="−"/>
            </a:pPr>
            <a:r>
              <a:rPr lang="bg-BG" altLang="bg-BG" dirty="0" smtClean="0"/>
              <a:t>СЧ, АКН, СрАН, Ехокардиография, кървене</a:t>
            </a:r>
          </a:p>
          <a:p>
            <a:pPr lvl="1" indent="-387350" algn="just" eaLnBrk="1" hangingPunct="1">
              <a:buFont typeface="Arial" panose="020B0604020202020204" pitchFamily="34" charset="0"/>
              <a:buChar char="•"/>
            </a:pPr>
            <a:r>
              <a:rPr lang="bg-BG" altLang="bg-BG" dirty="0" smtClean="0"/>
              <a:t>Инвазивни параметри на хемодинамиката:</a:t>
            </a:r>
          </a:p>
          <a:p>
            <a:pPr marL="1077913" lvl="2" indent="-354013" algn="just">
              <a:buFont typeface="Calibri" panose="020F0502020204030204" pitchFamily="34" charset="0"/>
              <a:buChar char="−"/>
            </a:pPr>
            <a:r>
              <a:rPr lang="bg-BG" altLang="bg-BG" dirty="0"/>
              <a:t>АКН, ЦВН, МОС, ФИ, температура</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54</a:t>
            </a:fld>
            <a:endParaRPr lang="bg-BG" altLang="bg-BG" sz="10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117" y="3467819"/>
            <a:ext cx="2845340" cy="156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835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30310" y="193450"/>
            <a:ext cx="8259099" cy="763526"/>
          </a:xfrm>
        </p:spPr>
        <p:txBody>
          <a:bodyPr/>
          <a:lstStyle/>
          <a:p>
            <a:pPr eaLnBrk="1" hangingPunct="1"/>
            <a:r>
              <a:rPr lang="bg-BG" altLang="bg-BG" dirty="0" smtClean="0"/>
              <a:t>Периоперативен мониторинг</a:t>
            </a:r>
          </a:p>
        </p:txBody>
      </p:sp>
      <p:sp>
        <p:nvSpPr>
          <p:cNvPr id="61444" name="Rectangle 3"/>
          <p:cNvSpPr>
            <a:spLocks noGrp="1" noChangeArrowheads="1"/>
          </p:cNvSpPr>
          <p:nvPr>
            <p:ph type="body" idx="1"/>
          </p:nvPr>
        </p:nvSpPr>
        <p:spPr/>
        <p:txBody>
          <a:bodyPr/>
          <a:lstStyle/>
          <a:p>
            <a:pPr marL="355600" indent="-355600" algn="just" eaLnBrk="1" hangingPunct="1"/>
            <a:r>
              <a:rPr lang="bg-BG" altLang="bg-BG" dirty="0" smtClean="0"/>
              <a:t>Стриктен баланс на инфузиите</a:t>
            </a:r>
          </a:p>
          <a:p>
            <a:pPr marL="355600" indent="-355600" algn="just" eaLnBrk="1" hangingPunct="1"/>
            <a:r>
              <a:rPr lang="bg-BG" altLang="bg-BG" dirty="0" smtClean="0"/>
              <a:t>Отделителна система:</a:t>
            </a:r>
          </a:p>
          <a:p>
            <a:pPr lvl="1" indent="-387350" algn="just" eaLnBrk="1" hangingPunct="1">
              <a:buFont typeface="Arial" panose="020B0604020202020204" pitchFamily="34" charset="0"/>
              <a:buChar char="•"/>
            </a:pPr>
            <a:r>
              <a:rPr lang="bg-BG" altLang="bg-BG" dirty="0" smtClean="0"/>
              <a:t>Часова диуреза</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55</a:t>
            </a:fld>
            <a:endParaRPr lang="bg-BG" altLang="bg-BG" sz="100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769955"/>
            <a:ext cx="3599892" cy="17999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893" y="1619887"/>
            <a:ext cx="3010668" cy="296783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4448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type="title"/>
          </p:nvPr>
        </p:nvSpPr>
        <p:spPr>
          <a:xfrm>
            <a:off x="224286" y="138026"/>
            <a:ext cx="8477262" cy="836205"/>
          </a:xfrm>
        </p:spPr>
        <p:txBody>
          <a:bodyPr>
            <a:normAutofit fontScale="90000"/>
          </a:bodyPr>
          <a:lstStyle/>
          <a:p>
            <a:pPr eaLnBrk="1" hangingPunct="1"/>
            <a:r>
              <a:rPr lang="bg-BG" altLang="bg-BG" dirty="0" smtClean="0"/>
              <a:t>Мониторинг</a:t>
            </a:r>
            <a:br>
              <a:rPr lang="bg-BG" altLang="bg-BG" dirty="0" smtClean="0"/>
            </a:br>
            <a:r>
              <a:rPr lang="bg-BG" altLang="bg-BG" dirty="0" smtClean="0"/>
              <a:t>по време на анестезия</a:t>
            </a:r>
          </a:p>
        </p:txBody>
      </p:sp>
      <p:pic>
        <p:nvPicPr>
          <p:cNvPr id="62468" name="Picture 4" descr="Liver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8043" y="1637472"/>
            <a:ext cx="4964578" cy="2598099"/>
          </a:xfrm>
          <a:noFill/>
          <a:ln w="19050">
            <a:solidFill>
              <a:srgbClr val="000000"/>
            </a:solidFill>
            <a:miter lim="800000"/>
            <a:headEnd/>
            <a:tailEnd/>
          </a:ln>
        </p:spPr>
      </p:pic>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56</a:t>
            </a:fld>
            <a:endParaRPr lang="bg-BG" altLang="bg-BG" sz="1000"/>
          </a:p>
        </p:txBody>
      </p:sp>
    </p:spTree>
    <p:extLst>
      <p:ext uri="{BB962C8B-B14F-4D97-AF65-F5344CB8AC3E}">
        <p14:creationId xmlns:p14="http://schemas.microsoft.com/office/powerpoint/2010/main" val="3524811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type="title"/>
          </p:nvPr>
        </p:nvSpPr>
        <p:spPr>
          <a:xfrm>
            <a:off x="427702" y="184822"/>
            <a:ext cx="8259099" cy="763526"/>
          </a:xfrm>
        </p:spPr>
        <p:txBody>
          <a:bodyPr/>
          <a:lstStyle/>
          <a:p>
            <a:pPr eaLnBrk="1" hangingPunct="1"/>
            <a:r>
              <a:rPr lang="bg-BG" altLang="bg-BG" dirty="0" smtClean="0"/>
              <a:t>Анестезия симулатор</a:t>
            </a:r>
          </a:p>
        </p:txBody>
      </p:sp>
      <p:pic>
        <p:nvPicPr>
          <p:cNvPr id="63492" name="Picture 4" descr="st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92" y="1200150"/>
            <a:ext cx="6040437" cy="3398044"/>
          </a:xfrm>
          <a:noFill/>
          <a:ln w="19050">
            <a:solidFill>
              <a:srgbClr val="000000"/>
            </a:solidFill>
            <a:miter lim="800000"/>
            <a:headEnd/>
            <a:tailEnd/>
          </a:ln>
        </p:spPr>
      </p:pic>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57</a:t>
            </a:fld>
            <a:endParaRPr lang="bg-BG" altLang="bg-BG" sz="1000"/>
          </a:p>
        </p:txBody>
      </p:sp>
    </p:spTree>
    <p:extLst>
      <p:ext uri="{BB962C8B-B14F-4D97-AF65-F5344CB8AC3E}">
        <p14:creationId xmlns:p14="http://schemas.microsoft.com/office/powerpoint/2010/main" val="4020833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330308" y="210702"/>
            <a:ext cx="8259099" cy="763526"/>
          </a:xfrm>
        </p:spPr>
        <p:txBody>
          <a:bodyPr/>
          <a:lstStyle/>
          <a:p>
            <a:pPr eaLnBrk="1" hangingPunct="1"/>
            <a:r>
              <a:rPr lang="bg-BG" altLang="bg-BG" dirty="0" smtClean="0"/>
              <a:t>Има още дълъг път</a:t>
            </a:r>
            <a:r>
              <a:rPr lang="en-US" altLang="bg-BG" dirty="0" smtClean="0"/>
              <a:t>!</a:t>
            </a:r>
          </a:p>
        </p:txBody>
      </p:sp>
      <p:sp>
        <p:nvSpPr>
          <p:cNvPr id="64516" name="Rectangle 3"/>
          <p:cNvSpPr>
            <a:spLocks noGrp="1" noChangeArrowheads="1"/>
          </p:cNvSpPr>
          <p:nvPr>
            <p:ph type="body" idx="1"/>
          </p:nvPr>
        </p:nvSpPr>
        <p:spPr>
          <a:xfrm>
            <a:off x="396814" y="1545206"/>
            <a:ext cx="8229600" cy="2026444"/>
          </a:xfrm>
        </p:spPr>
        <p:txBody>
          <a:bodyPr>
            <a:noAutofit/>
          </a:bodyPr>
          <a:lstStyle/>
          <a:p>
            <a:pPr algn="just" eaLnBrk="1" hangingPunct="1"/>
            <a:r>
              <a:rPr lang="bg-BG" altLang="bg-BG" dirty="0" smtClean="0"/>
              <a:t>От липсата на всяка анестезия през инхалационната към “балансираната анестезия”</a:t>
            </a:r>
            <a:r>
              <a:rPr lang="en-US" altLang="bg-BG" dirty="0" smtClean="0"/>
              <a:t>.</a:t>
            </a:r>
            <a:endParaRPr lang="bg-BG" altLang="bg-BG" dirty="0" smtClean="0"/>
          </a:p>
          <a:p>
            <a:pPr algn="just" eaLnBrk="1" hangingPunct="1"/>
            <a:r>
              <a:rPr lang="bg-BG" altLang="bg-BG" dirty="0" smtClean="0"/>
              <a:t>От общата към комбинираната анестезия</a:t>
            </a:r>
            <a:r>
              <a:rPr lang="en-US" altLang="bg-BG" dirty="0" smtClean="0"/>
              <a:t>.</a:t>
            </a:r>
          </a:p>
          <a:p>
            <a:pPr algn="just" eaLnBrk="1" hangingPunct="1"/>
            <a:r>
              <a:rPr lang="bg-BG" altLang="bg-BG" dirty="0" smtClean="0"/>
              <a:t>От предпазливост към истинска сигурност</a:t>
            </a:r>
            <a:r>
              <a:rPr lang="en-US" altLang="bg-BG" dirty="0" smtClean="0"/>
              <a:t>.</a:t>
            </a:r>
            <a:endParaRPr lang="bg-BG" altLang="bg-BG" dirty="0" smtClean="0"/>
          </a:p>
          <a:p>
            <a:pPr algn="just" eaLnBrk="1" hangingPunct="1"/>
            <a:r>
              <a:rPr lang="bg-BG" altLang="bg-BG" dirty="0" smtClean="0"/>
              <a:t>От “не знаем как става” към определени познания за механизмите и таргетните органи и клетки</a:t>
            </a:r>
            <a:r>
              <a:rPr lang="en-US" altLang="bg-BG" dirty="0" smtClean="0"/>
              <a:t>.</a:t>
            </a:r>
          </a:p>
        </p:txBody>
      </p:sp>
      <p:sp>
        <p:nvSpPr>
          <p:cNvPr id="9"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58</a:t>
            </a:fld>
            <a:endParaRPr lang="bg-BG" altLang="bg-BG" sz="1000"/>
          </a:p>
        </p:txBody>
      </p:sp>
    </p:spTree>
    <p:extLst>
      <p:ext uri="{BB962C8B-B14F-4D97-AF65-F5344CB8AC3E}">
        <p14:creationId xmlns:p14="http://schemas.microsoft.com/office/powerpoint/2010/main" val="1975646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27702" y="176196"/>
            <a:ext cx="8259099" cy="763526"/>
          </a:xfrm>
        </p:spPr>
        <p:txBody>
          <a:bodyPr/>
          <a:lstStyle/>
          <a:p>
            <a:pPr eaLnBrk="1" hangingPunct="1"/>
            <a:r>
              <a:rPr lang="bg-BG" altLang="bg-BG" dirty="0" smtClean="0"/>
              <a:t>Задачи на анестезиолога</a:t>
            </a:r>
          </a:p>
        </p:txBody>
      </p:sp>
      <p:sp>
        <p:nvSpPr>
          <p:cNvPr id="65540" name="Rectangle 3"/>
          <p:cNvSpPr>
            <a:spLocks noGrp="1" noChangeArrowheads="1"/>
          </p:cNvSpPr>
          <p:nvPr>
            <p:ph type="body" idx="1"/>
          </p:nvPr>
        </p:nvSpPr>
        <p:spPr>
          <a:xfrm>
            <a:off x="353684" y="1458942"/>
            <a:ext cx="8686800" cy="2026444"/>
          </a:xfrm>
        </p:spPr>
        <p:txBody>
          <a:bodyPr>
            <a:noAutofit/>
          </a:bodyPr>
          <a:lstStyle/>
          <a:p>
            <a:pPr eaLnBrk="1" hangingPunct="1">
              <a:lnSpc>
                <a:spcPct val="90000"/>
              </a:lnSpc>
            </a:pPr>
            <a:r>
              <a:rPr lang="bg-BG" altLang="bg-BG" dirty="0" smtClean="0"/>
              <a:t>Предоперативна подготовка</a:t>
            </a:r>
          </a:p>
          <a:p>
            <a:pPr>
              <a:lnSpc>
                <a:spcPct val="90000"/>
              </a:lnSpc>
            </a:pPr>
            <a:r>
              <a:rPr lang="bg-BG" altLang="bg-BG" dirty="0"/>
              <a:t>Периоперативен мониторинг</a:t>
            </a:r>
          </a:p>
          <a:p>
            <a:pPr eaLnBrk="1" hangingPunct="1">
              <a:lnSpc>
                <a:spcPct val="90000"/>
              </a:lnSpc>
            </a:pPr>
            <a:r>
              <a:rPr lang="bg-BG" altLang="bg-BG" dirty="0" smtClean="0"/>
              <a:t>Осъществяване на самото обезболяване</a:t>
            </a:r>
          </a:p>
          <a:p>
            <a:pPr eaLnBrk="1" hangingPunct="1">
              <a:lnSpc>
                <a:spcPct val="90000"/>
              </a:lnSpc>
            </a:pPr>
            <a:r>
              <a:rPr lang="bg-BG" altLang="bg-BG" dirty="0" smtClean="0"/>
              <a:t>Поддържането на нормалната функция на органите и системите</a:t>
            </a:r>
          </a:p>
          <a:p>
            <a:pPr eaLnBrk="1" hangingPunct="1">
              <a:lnSpc>
                <a:spcPct val="90000"/>
              </a:lnSpc>
            </a:pPr>
            <a:r>
              <a:rPr lang="bg-BG" altLang="bg-BG" dirty="0" smtClean="0"/>
              <a:t>Корекция на нарушенията в хомеостазата</a:t>
            </a:r>
          </a:p>
          <a:p>
            <a:pPr eaLnBrk="1" hangingPunct="1">
              <a:lnSpc>
                <a:spcPct val="90000"/>
              </a:lnSpc>
            </a:pPr>
            <a:r>
              <a:rPr lang="bg-BG" altLang="bg-BG" dirty="0" smtClean="0"/>
              <a:t>Обучение на лекари и сестри</a:t>
            </a:r>
          </a:p>
          <a:p>
            <a:pPr eaLnBrk="1" hangingPunct="1">
              <a:lnSpc>
                <a:spcPct val="90000"/>
              </a:lnSpc>
            </a:pPr>
            <a:r>
              <a:rPr lang="bg-BG" altLang="bg-BG" dirty="0" smtClean="0"/>
              <a:t>Наука</a:t>
            </a:r>
          </a:p>
        </p:txBody>
      </p:sp>
      <p:sp>
        <p:nvSpPr>
          <p:cNvPr id="7" name="Slide Number Placeholder 5"/>
          <p:cNvSpPr txBox="1">
            <a:spLocks/>
          </p:cNvSpPr>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eaLnBrk="1" hangingPunct="1"/>
            <a:fld id="{F40C2E64-BFFD-48D8-BF41-4FF32C3F53F0}" type="slidenum">
              <a:rPr lang="bg-BG" altLang="bg-BG" sz="1000" smtClean="0"/>
              <a:pPr algn="r" eaLnBrk="1" hangingPunct="1"/>
              <a:t>59</a:t>
            </a:fld>
            <a:endParaRPr lang="bg-BG" altLang="bg-BG" sz="1000"/>
          </a:p>
        </p:txBody>
      </p:sp>
    </p:spTree>
    <p:extLst>
      <p:ext uri="{BB962C8B-B14F-4D97-AF65-F5344CB8AC3E}">
        <p14:creationId xmlns:p14="http://schemas.microsoft.com/office/powerpoint/2010/main" val="651717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584D56-8931-4267-AD1A-6CDF60093CF0}" type="slidenum">
              <a:rPr lang="bg-BG" altLang="bg-BG" sz="1000"/>
              <a:pPr algn="r" eaLnBrk="1" hangingPunct="1"/>
              <a:t>6</a:t>
            </a:fld>
            <a:endParaRPr lang="bg-BG" altLang="bg-BG" sz="1000"/>
          </a:p>
        </p:txBody>
      </p:sp>
      <p:sp>
        <p:nvSpPr>
          <p:cNvPr id="5123" name="Rectangle 2"/>
          <p:cNvSpPr>
            <a:spLocks noGrp="1" noChangeArrowheads="1"/>
          </p:cNvSpPr>
          <p:nvPr>
            <p:ph type="title"/>
          </p:nvPr>
        </p:nvSpPr>
        <p:spPr>
          <a:xfrm>
            <a:off x="347560" y="176196"/>
            <a:ext cx="8259099" cy="763526"/>
          </a:xfrm>
        </p:spPr>
        <p:txBody>
          <a:bodyPr>
            <a:normAutofit fontScale="90000"/>
          </a:bodyPr>
          <a:lstStyle/>
          <a:p>
            <a:pPr eaLnBrk="1" hangingPunct="1"/>
            <a:r>
              <a:rPr lang="bg-BG" altLang="bg-BG" dirty="0" smtClean="0"/>
              <a:t>16 октомври 1846</a:t>
            </a:r>
            <a:r>
              <a:rPr lang="en-US" altLang="bg-BG" dirty="0" smtClean="0"/>
              <a:t/>
            </a:r>
            <a:br>
              <a:rPr lang="en-US" altLang="bg-BG" dirty="0" smtClean="0"/>
            </a:br>
            <a:r>
              <a:rPr lang="en-US" altLang="bg-BG" dirty="0" smtClean="0"/>
              <a:t>William TG Morton</a:t>
            </a:r>
            <a:endParaRPr lang="bg-BG" altLang="bg-BG" dirty="0" smtClean="0"/>
          </a:p>
        </p:txBody>
      </p:sp>
      <p:pic>
        <p:nvPicPr>
          <p:cNvPr id="5124" name="Picture 6" descr="Mur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041" y="1383619"/>
            <a:ext cx="6098279" cy="346442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43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40C2E64-BFFD-48D8-BF41-4FF32C3F53F0}" type="slidenum">
              <a:rPr lang="bg-BG" altLang="bg-BG" sz="1000"/>
              <a:pPr algn="r" eaLnBrk="1" hangingPunct="1"/>
              <a:t>60</a:t>
            </a:fld>
            <a:endParaRPr lang="bg-BG" altLang="bg-BG" sz="1000"/>
          </a:p>
        </p:txBody>
      </p:sp>
      <p:sp>
        <p:nvSpPr>
          <p:cNvPr id="3" name="AutoShape 2" descr="&amp;Rcy;&amp;iecy;&amp;zcy;&amp;ucy;&amp;lcy;&amp;tcy;&amp;acy;&amp;tcy; &amp;scy; &amp;icy;&amp;zcy;&amp;ocy;&amp;bcy;&amp;rcy;&amp;acy;&amp;zhcy;&amp;iecy;&amp;ncy;&amp;icy;&amp;iecy; &amp;zcy;&amp;acy; Ideal anesthesiologist poster"/>
          <p:cNvSpPr>
            <a:spLocks noChangeAspect="1" noChangeArrowheads="1"/>
          </p:cNvSpPr>
          <p:nvPr/>
        </p:nvSpPr>
        <p:spPr bwMode="auto">
          <a:xfrm>
            <a:off x="155575" y="-10834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5" name="Rectangle 2"/>
          <p:cNvSpPr>
            <a:spLocks noGrp="1" noChangeArrowheads="1"/>
          </p:cNvSpPr>
          <p:nvPr>
            <p:ph type="title"/>
          </p:nvPr>
        </p:nvSpPr>
        <p:spPr>
          <a:xfrm>
            <a:off x="460376" y="202076"/>
            <a:ext cx="8259099" cy="763526"/>
          </a:xfrm>
        </p:spPr>
        <p:txBody>
          <a:bodyPr/>
          <a:lstStyle/>
          <a:p>
            <a:pPr eaLnBrk="1" hangingPunct="1"/>
            <a:r>
              <a:rPr lang="bg-BG" altLang="bg-BG" dirty="0" smtClean="0"/>
              <a:t>Идеалният анестезиолог</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804" y="1080262"/>
            <a:ext cx="4373593" cy="406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299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1" descr="anesthesiologis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3" y="1133401"/>
            <a:ext cx="3107138" cy="29307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3278037" y="1140592"/>
            <a:ext cx="5686578" cy="1458161"/>
          </a:xfrm>
          <a:prstGeom prst="rect">
            <a:avLst/>
          </a:prstGeom>
          <a:noFill/>
          <a:ln w="9525">
            <a:noFill/>
            <a:miter lim="800000"/>
            <a:headEnd/>
            <a:tailEnd/>
          </a:ln>
        </p:spPr>
        <p:txBody>
          <a:bodyPr/>
          <a:lstStyle/>
          <a:p>
            <a:pPr indent="355600" algn="just">
              <a:defRPr/>
            </a:pPr>
            <a:r>
              <a:rPr lang="bg-BG" sz="2000" dirty="0"/>
              <a:t>Както винаги, анестезиологът е </a:t>
            </a:r>
            <a:r>
              <a:rPr lang="bg-BG" sz="2000" dirty="0" smtClean="0"/>
              <a:t>един смътно </a:t>
            </a:r>
            <a:r>
              <a:rPr lang="bg-BG" sz="2000" dirty="0"/>
              <a:t>запомнящ се актьор от сюрреалистичните сцени, които </a:t>
            </a:r>
            <a:r>
              <a:rPr lang="bg-BG" sz="2000" dirty="0" smtClean="0"/>
              <a:t>съпътстват всички хирургични интервенции</a:t>
            </a:r>
            <a:r>
              <a:rPr lang="bg-BG" sz="2000" dirty="0"/>
              <a:t>. С цялата </a:t>
            </a:r>
            <a:r>
              <a:rPr lang="bg-BG" sz="2000" dirty="0" smtClean="0"/>
              <a:t>си мощ Морфей</a:t>
            </a:r>
            <a:r>
              <a:rPr lang="bg-BG" sz="2000" dirty="0"/>
              <a:t>, гръцкия бог на съня, </a:t>
            </a:r>
            <a:r>
              <a:rPr lang="bg-BG" sz="2000" dirty="0" smtClean="0"/>
              <a:t>изглежда </a:t>
            </a:r>
            <a:r>
              <a:rPr lang="bg-BG" sz="2000" dirty="0"/>
              <a:t>доволен от тази си роля и се усмихва над своя пациент. Докато болната спи, красиви пеперуди и рогати дяволчета са част от нейния душевен мир. Междувременно нейното беззащитно тяло ще бъде предадено в ръцете на истинския "БОГ" на </a:t>
            </a:r>
            <a:r>
              <a:rPr lang="bg-BG" sz="2000" dirty="0" smtClean="0"/>
              <a:t>операционната зала </a:t>
            </a:r>
            <a:r>
              <a:rPr lang="bg-BG" sz="2000" dirty="0"/>
              <a:t>– хирурга.</a:t>
            </a:r>
            <a:endParaRPr lang="en-US" sz="2000" kern="0" dirty="0"/>
          </a:p>
          <a:p>
            <a:pPr indent="355600" algn="just">
              <a:defRPr/>
            </a:pPr>
            <a:endParaRPr lang="en-US" sz="2000" kern="0" dirty="0"/>
          </a:p>
        </p:txBody>
      </p:sp>
      <p:sp>
        <p:nvSpPr>
          <p:cNvPr id="9" name="Rectangle 5"/>
          <p:cNvSpPr>
            <a:spLocks noChangeArrowheads="1"/>
          </p:cNvSpPr>
          <p:nvPr/>
        </p:nvSpPr>
        <p:spPr bwMode="auto">
          <a:xfrm>
            <a:off x="8640762" y="4818462"/>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05BF7-42F0-41B9-97B7-FC35750EB6AC}" type="slidenum">
              <a:rPr lang="bg-BG" altLang="bg-BG" sz="1000"/>
              <a:pPr eaLnBrk="1" hangingPunct="1"/>
              <a:t>61</a:t>
            </a:fld>
            <a:endParaRPr lang="bg-BG" altLang="bg-BG" sz="1000"/>
          </a:p>
        </p:txBody>
      </p:sp>
    </p:spTree>
    <p:extLst>
      <p:ext uri="{BB962C8B-B14F-4D97-AF65-F5344CB8AC3E}">
        <p14:creationId xmlns:p14="http://schemas.microsoft.com/office/powerpoint/2010/main" val="154604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CCE788-7CA4-4271-989C-86EE1CA1E30E}" type="slidenum">
              <a:rPr lang="bg-BG" altLang="bg-BG" sz="1000"/>
              <a:pPr algn="r" eaLnBrk="1" hangingPunct="1"/>
              <a:t>7</a:t>
            </a:fld>
            <a:endParaRPr lang="bg-BG" altLang="bg-BG" sz="1000"/>
          </a:p>
        </p:txBody>
      </p:sp>
      <p:sp>
        <p:nvSpPr>
          <p:cNvPr id="6147" name="Rectangle 2"/>
          <p:cNvSpPr>
            <a:spLocks noGrp="1" noChangeArrowheads="1"/>
          </p:cNvSpPr>
          <p:nvPr>
            <p:ph type="title"/>
          </p:nvPr>
        </p:nvSpPr>
        <p:spPr>
          <a:xfrm>
            <a:off x="364813" y="135038"/>
            <a:ext cx="8259099" cy="763526"/>
          </a:xfrm>
        </p:spPr>
        <p:txBody>
          <a:bodyPr/>
          <a:lstStyle/>
          <a:p>
            <a:pPr eaLnBrk="1" hangingPunct="1"/>
            <a:r>
              <a:rPr lang="bg-BG" altLang="bg-BG" dirty="0" smtClean="0"/>
              <a:t>Терминология</a:t>
            </a:r>
          </a:p>
        </p:txBody>
      </p:sp>
      <p:sp>
        <p:nvSpPr>
          <p:cNvPr id="6148" name="Rectangle 3"/>
          <p:cNvSpPr>
            <a:spLocks noGrp="1" noChangeArrowheads="1"/>
          </p:cNvSpPr>
          <p:nvPr>
            <p:ph type="body" idx="1"/>
          </p:nvPr>
        </p:nvSpPr>
        <p:spPr>
          <a:xfrm>
            <a:off x="457200" y="1587260"/>
            <a:ext cx="8291264" cy="3010934"/>
          </a:xfrm>
        </p:spPr>
        <p:txBody>
          <a:bodyPr/>
          <a:lstStyle/>
          <a:p>
            <a:pPr algn="just" eaLnBrk="1" hangingPunct="1"/>
            <a:r>
              <a:rPr lang="bg-BG" altLang="bg-BG" dirty="0" smtClean="0"/>
              <a:t>Анестезия –  от гръцки „</a:t>
            </a:r>
            <a:r>
              <a:rPr lang="el-GR" dirty="0" smtClean="0"/>
              <a:t>αναισθησία</a:t>
            </a:r>
            <a:r>
              <a:rPr lang="bg-BG" dirty="0" smtClean="0"/>
              <a:t>“ - </a:t>
            </a:r>
            <a:r>
              <a:rPr lang="bg-BG" altLang="bg-BG" dirty="0" smtClean="0"/>
              <a:t>липса на усещане.</a:t>
            </a:r>
          </a:p>
          <a:p>
            <a:pPr algn="just" eaLnBrk="1" hangingPunct="1"/>
            <a:r>
              <a:rPr lang="bg-BG" altLang="bg-BG" dirty="0" smtClean="0"/>
              <a:t>Аналгезия – от гръцки „</a:t>
            </a:r>
            <a:r>
              <a:rPr lang="el-GR" dirty="0" smtClean="0"/>
              <a:t>αναλγησία</a:t>
            </a:r>
            <a:r>
              <a:rPr lang="bg-BG" dirty="0" smtClean="0"/>
              <a:t>“ - </a:t>
            </a:r>
            <a:r>
              <a:rPr lang="bg-BG" altLang="bg-BG" dirty="0" smtClean="0"/>
              <a:t>липса на болка.</a:t>
            </a:r>
          </a:p>
        </p:txBody>
      </p:sp>
    </p:spTree>
    <p:extLst>
      <p:ext uri="{BB962C8B-B14F-4D97-AF65-F5344CB8AC3E}">
        <p14:creationId xmlns:p14="http://schemas.microsoft.com/office/powerpoint/2010/main" val="157918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CD927E-A39C-49E5-935A-A7967C9DB3BA}" type="slidenum">
              <a:rPr lang="bg-BG" altLang="bg-BG" sz="1000"/>
              <a:pPr algn="r" eaLnBrk="1" hangingPunct="1"/>
              <a:t>8</a:t>
            </a:fld>
            <a:endParaRPr lang="bg-BG" altLang="bg-BG" sz="1000"/>
          </a:p>
        </p:txBody>
      </p:sp>
      <p:sp>
        <p:nvSpPr>
          <p:cNvPr id="7171" name="Rectangle 2"/>
          <p:cNvSpPr>
            <a:spLocks noGrp="1" noChangeArrowheads="1"/>
          </p:cNvSpPr>
          <p:nvPr>
            <p:ph type="title"/>
          </p:nvPr>
        </p:nvSpPr>
        <p:spPr>
          <a:xfrm>
            <a:off x="373441" y="176197"/>
            <a:ext cx="8259099" cy="763526"/>
          </a:xfrm>
        </p:spPr>
        <p:txBody>
          <a:bodyPr/>
          <a:lstStyle/>
          <a:p>
            <a:pPr eaLnBrk="1" hangingPunct="1"/>
            <a:r>
              <a:rPr lang="bg-BG" altLang="bg-BG" dirty="0" smtClean="0"/>
              <a:t>Терминология</a:t>
            </a:r>
          </a:p>
        </p:txBody>
      </p:sp>
      <p:sp>
        <p:nvSpPr>
          <p:cNvPr id="7172" name="Rectangle 3"/>
          <p:cNvSpPr>
            <a:spLocks noGrp="1" noChangeArrowheads="1"/>
          </p:cNvSpPr>
          <p:nvPr>
            <p:ph type="body" idx="1"/>
          </p:nvPr>
        </p:nvSpPr>
        <p:spPr>
          <a:xfrm>
            <a:off x="491706" y="1605590"/>
            <a:ext cx="8363273" cy="2888772"/>
          </a:xfrm>
        </p:spPr>
        <p:txBody>
          <a:bodyPr>
            <a:normAutofit/>
          </a:bodyPr>
          <a:lstStyle/>
          <a:p>
            <a:pPr eaLnBrk="1" hangingPunct="1"/>
            <a:r>
              <a:rPr lang="bg-BG" altLang="bg-BG" dirty="0" smtClean="0"/>
              <a:t>Общо обезболяване – обща анестезия</a:t>
            </a:r>
            <a:r>
              <a:rPr lang="en-US" altLang="bg-BG" dirty="0" smtClean="0"/>
              <a:t> </a:t>
            </a:r>
            <a:r>
              <a:rPr lang="bg-BG" altLang="bg-BG" dirty="0" smtClean="0"/>
              <a:t>(ОА)</a:t>
            </a:r>
          </a:p>
          <a:p>
            <a:pPr algn="just" eaLnBrk="1" hangingPunct="1"/>
            <a:r>
              <a:rPr lang="bg-BG" altLang="bg-BG" dirty="0" smtClean="0"/>
              <a:t>Местно обезболяване – локорегионална анестезия (ЛРА)</a:t>
            </a:r>
          </a:p>
          <a:p>
            <a:pPr eaLnBrk="1" hangingPunct="1"/>
            <a:r>
              <a:rPr lang="bg-BG" altLang="bg-BG" dirty="0" smtClean="0"/>
              <a:t>Балансирана анестезия</a:t>
            </a:r>
            <a:r>
              <a:rPr lang="en-US" altLang="bg-BG" dirty="0" smtClean="0"/>
              <a:t> – </a:t>
            </a:r>
            <a:r>
              <a:rPr lang="bg-BG" altLang="bg-BG" dirty="0" smtClean="0"/>
              <a:t>съвременна</a:t>
            </a:r>
            <a:r>
              <a:rPr lang="en-US" altLang="bg-BG" dirty="0" smtClean="0"/>
              <a:t> </a:t>
            </a:r>
            <a:r>
              <a:rPr lang="bg-BG" altLang="bg-BG" dirty="0" smtClean="0"/>
              <a:t>(БА)</a:t>
            </a:r>
          </a:p>
          <a:p>
            <a:pPr eaLnBrk="1" hangingPunct="1"/>
            <a:r>
              <a:rPr lang="bg-BG" altLang="bg-BG" dirty="0" smtClean="0"/>
              <a:t>Комбинирана анестезия (КА)</a:t>
            </a:r>
            <a:endParaRPr lang="en-US" altLang="bg-BG" dirty="0" smtClean="0"/>
          </a:p>
          <a:p>
            <a:pPr algn="just" eaLnBrk="1" hangingPunct="1"/>
            <a:r>
              <a:rPr lang="bg-BG" altLang="bg-BG" dirty="0"/>
              <a:t>Мониторирани анестезиологични </a:t>
            </a:r>
            <a:r>
              <a:rPr lang="bg-BG" altLang="bg-BG" dirty="0" smtClean="0"/>
              <a:t>грижи (МАГ)</a:t>
            </a:r>
            <a:endParaRPr lang="en-US" altLang="bg-BG" dirty="0" smtClean="0"/>
          </a:p>
          <a:p>
            <a:pPr algn="just"/>
            <a:r>
              <a:rPr lang="bg-BG" altLang="bg-BG" dirty="0"/>
              <a:t>Седиране и обезболяване за процедури (</a:t>
            </a:r>
            <a:r>
              <a:rPr lang="bg-BG" altLang="bg-BG" dirty="0" smtClean="0"/>
              <a:t>СОП)</a:t>
            </a:r>
            <a:endParaRPr lang="tr-TR" altLang="bg-BG" dirty="0"/>
          </a:p>
        </p:txBody>
      </p:sp>
    </p:spTree>
    <p:extLst>
      <p:ext uri="{BB962C8B-B14F-4D97-AF65-F5344CB8AC3E}">
        <p14:creationId xmlns:p14="http://schemas.microsoft.com/office/powerpoint/2010/main" val="246065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bwMode="auto">
          <a:xfrm>
            <a:off x="6553200" y="4686300"/>
            <a:ext cx="2133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850270C-5CB8-4866-A3C6-4A0D7BA18696}" type="slidenum">
              <a:rPr lang="bg-BG" altLang="bg-BG" sz="1000"/>
              <a:pPr algn="r" eaLnBrk="1" hangingPunct="1"/>
              <a:t>9</a:t>
            </a:fld>
            <a:endParaRPr lang="bg-BG" altLang="bg-BG" sz="1000"/>
          </a:p>
        </p:txBody>
      </p:sp>
      <p:sp>
        <p:nvSpPr>
          <p:cNvPr id="8195" name="Rectangle 2"/>
          <p:cNvSpPr>
            <a:spLocks noGrp="1" noChangeArrowheads="1"/>
          </p:cNvSpPr>
          <p:nvPr>
            <p:ph type="title"/>
          </p:nvPr>
        </p:nvSpPr>
        <p:spPr>
          <a:xfrm>
            <a:off x="433825" y="184822"/>
            <a:ext cx="8259099" cy="763526"/>
          </a:xfrm>
        </p:spPr>
        <p:txBody>
          <a:bodyPr/>
          <a:lstStyle/>
          <a:p>
            <a:pPr eaLnBrk="1" hangingPunct="1"/>
            <a:r>
              <a:rPr lang="bg-BG" altLang="bg-BG" dirty="0" smtClean="0"/>
              <a:t>Терминология</a:t>
            </a:r>
          </a:p>
        </p:txBody>
      </p:sp>
      <p:sp>
        <p:nvSpPr>
          <p:cNvPr id="8196" name="Rectangle 3"/>
          <p:cNvSpPr>
            <a:spLocks noGrp="1" noChangeArrowheads="1"/>
          </p:cNvSpPr>
          <p:nvPr>
            <p:ph type="body" idx="1"/>
          </p:nvPr>
        </p:nvSpPr>
        <p:spPr>
          <a:xfrm>
            <a:off x="396815" y="1486607"/>
            <a:ext cx="8363273" cy="2024658"/>
          </a:xfrm>
        </p:spPr>
        <p:txBody>
          <a:bodyPr>
            <a:normAutofit/>
          </a:bodyPr>
          <a:lstStyle/>
          <a:p>
            <a:pPr marL="355600" indent="-355600" algn="just" eaLnBrk="1" hangingPunct="1"/>
            <a:r>
              <a:rPr lang="bg-BG" altLang="bg-BG" dirty="0" smtClean="0"/>
              <a:t>Наркоза</a:t>
            </a:r>
            <a:r>
              <a:rPr lang="en-US" altLang="bg-BG" dirty="0" smtClean="0"/>
              <a:t> – </a:t>
            </a:r>
            <a:r>
              <a:rPr lang="bg-BG" altLang="bg-BG" dirty="0" smtClean="0"/>
              <a:t>клетъчните промени, които могат да настъпят под действието на анестетиците.</a:t>
            </a:r>
          </a:p>
          <a:p>
            <a:pPr marL="355600" indent="-355600" eaLnBrk="1" hangingPunct="1"/>
            <a:r>
              <a:rPr lang="bg-BG" altLang="bg-BG" dirty="0" smtClean="0"/>
              <a:t>Упойка – моля, не употребявайте този термин.</a:t>
            </a:r>
          </a:p>
        </p:txBody>
      </p:sp>
    </p:spTree>
    <p:extLst>
      <p:ext uri="{BB962C8B-B14F-4D97-AF65-F5344CB8AC3E}">
        <p14:creationId xmlns:p14="http://schemas.microsoft.com/office/powerpoint/2010/main" val="111897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1941</Words>
  <Application>Microsoft Office PowerPoint</Application>
  <PresentationFormat>On-screen Show (16:9)</PresentationFormat>
  <Paragraphs>345</Paragraphs>
  <Slides>61</Slides>
  <Notes>12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ОБЩА АНЕСТЕЗИЯ  доцент д-р Господин ДИМОВ, дм</vt:lpstr>
      <vt:lpstr>Нашите цели за днес</vt:lpstr>
      <vt:lpstr>Ефекти на оперативната интервенция</vt:lpstr>
      <vt:lpstr>Кратка история</vt:lpstr>
      <vt:lpstr>Хирургия без анестезия</vt:lpstr>
      <vt:lpstr>16 октомври 1846 William TG Morton</vt:lpstr>
      <vt:lpstr>Терминология</vt:lpstr>
      <vt:lpstr>Терминология</vt:lpstr>
      <vt:lpstr>Терминология</vt:lpstr>
      <vt:lpstr>Изборът на анестезията се определя от</vt:lpstr>
      <vt:lpstr>Анестезия</vt:lpstr>
      <vt:lpstr>Терминология</vt:lpstr>
      <vt:lpstr>Изборът на анестезията се определя от</vt:lpstr>
      <vt:lpstr>Определение</vt:lpstr>
      <vt:lpstr>Анестезия (Общо обезболяване)</vt:lpstr>
      <vt:lpstr>Анестезията трябва да доведе до</vt:lpstr>
      <vt:lpstr>Компоненти на ОА</vt:lpstr>
      <vt:lpstr>Нетрадиционни техники на обезболяване</vt:lpstr>
      <vt:lpstr>PowerPoint Presentation</vt:lpstr>
      <vt:lpstr>Как действа анестезията?</vt:lpstr>
      <vt:lpstr>Две основни теории</vt:lpstr>
      <vt:lpstr>GABA рецептори</vt:lpstr>
      <vt:lpstr>Стадии на анестезията по Guedel</vt:lpstr>
      <vt:lpstr>Стадии на анестезията по Guedel</vt:lpstr>
      <vt:lpstr>PowerPoint Presentation</vt:lpstr>
      <vt:lpstr>PowerPoint Presentation</vt:lpstr>
      <vt:lpstr>Стадии на анестезията по Guedel</vt:lpstr>
      <vt:lpstr>Идеалният анестетик</vt:lpstr>
      <vt:lpstr>Балансирана анестезия</vt:lpstr>
      <vt:lpstr>Етапи на анестезията</vt:lpstr>
      <vt:lpstr>Увод в анестезия</vt:lpstr>
      <vt:lpstr>Увод в анестезия</vt:lpstr>
      <vt:lpstr>Предимства на венозния увод в анестезия</vt:lpstr>
      <vt:lpstr>Недостатъци на венозния увод в анестезия</vt:lpstr>
      <vt:lpstr>Медикаменти за венозния увод</vt:lpstr>
      <vt:lpstr>Медикаменти за инхалационен увод</vt:lpstr>
      <vt:lpstr>Осигуряване на проходимост на дихателните пътища</vt:lpstr>
      <vt:lpstr>ЕТИнтубация</vt:lpstr>
      <vt:lpstr>Медикаменти за мускулна релаксация</vt:lpstr>
      <vt:lpstr>Медикаменти за мускулна релаксация</vt:lpstr>
      <vt:lpstr>Поддържане на анестезията</vt:lpstr>
      <vt:lpstr>Етапи на общата анестезия</vt:lpstr>
      <vt:lpstr>Аналгетици</vt:lpstr>
      <vt:lpstr>Аналгетици</vt:lpstr>
      <vt:lpstr>Събуждане</vt:lpstr>
      <vt:lpstr>Етапи на общата анестезия</vt:lpstr>
      <vt:lpstr>Етапи на общата анестезия</vt:lpstr>
      <vt:lpstr>Авторегулация</vt:lpstr>
      <vt:lpstr>Изисквания  за провеждане на анестезия</vt:lpstr>
      <vt:lpstr>Изисквания  за провеждане на анестезия</vt:lpstr>
      <vt:lpstr>Периоперативен мониторинг</vt:lpstr>
      <vt:lpstr>Периоперативен мониторинг</vt:lpstr>
      <vt:lpstr>Периоперативен мониторинг</vt:lpstr>
      <vt:lpstr>Периоперативен мониторинг</vt:lpstr>
      <vt:lpstr>Периоперативен мониторинг</vt:lpstr>
      <vt:lpstr>Мониторинг по време на анестезия</vt:lpstr>
      <vt:lpstr>Анестезия симулатор</vt:lpstr>
      <vt:lpstr>Има още дълъг път!</vt:lpstr>
      <vt:lpstr>Задачи на анестезиолога</vt:lpstr>
      <vt:lpstr>Идеалният анестезиолог</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Анестезия</dc:title>
  <dc:creator/>
  <cp:lastModifiedBy/>
  <cp:revision>1</cp:revision>
  <dcterms:created xsi:type="dcterms:W3CDTF">2017-08-01T15:40:51Z</dcterms:created>
  <dcterms:modified xsi:type="dcterms:W3CDTF">2022-09-18T08:50:30Z</dcterms:modified>
  <cp:category>Лекция по АИМ за студенти по медицина</cp:category>
</cp:coreProperties>
</file>